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8" r:id="rId1"/>
  </p:sldMasterIdLst>
  <p:notesMasterIdLst>
    <p:notesMasterId r:id="rId35"/>
  </p:notesMasterIdLst>
  <p:handoutMasterIdLst>
    <p:handoutMasterId r:id="rId36"/>
  </p:handoutMasterIdLst>
  <p:sldIdLst>
    <p:sldId id="298" r:id="rId2"/>
    <p:sldId id="256" r:id="rId3"/>
    <p:sldId id="257" r:id="rId4"/>
    <p:sldId id="291" r:id="rId5"/>
    <p:sldId id="258" r:id="rId6"/>
    <p:sldId id="259" r:id="rId7"/>
    <p:sldId id="260" r:id="rId8"/>
    <p:sldId id="261" r:id="rId9"/>
    <p:sldId id="273" r:id="rId10"/>
    <p:sldId id="292" r:id="rId11"/>
    <p:sldId id="294" r:id="rId12"/>
    <p:sldId id="274" r:id="rId13"/>
    <p:sldId id="266" r:id="rId14"/>
    <p:sldId id="289" r:id="rId15"/>
    <p:sldId id="290" r:id="rId16"/>
    <p:sldId id="262" r:id="rId17"/>
    <p:sldId id="277" r:id="rId18"/>
    <p:sldId id="295" r:id="rId19"/>
    <p:sldId id="283" r:id="rId20"/>
    <p:sldId id="284" r:id="rId21"/>
    <p:sldId id="285" r:id="rId22"/>
    <p:sldId id="286" r:id="rId23"/>
    <p:sldId id="270" r:id="rId24"/>
    <p:sldId id="267" r:id="rId25"/>
    <p:sldId id="268" r:id="rId26"/>
    <p:sldId id="269" r:id="rId27"/>
    <p:sldId id="301" r:id="rId28"/>
    <p:sldId id="271" r:id="rId29"/>
    <p:sldId id="299" r:id="rId30"/>
    <p:sldId id="300" r:id="rId31"/>
    <p:sldId id="272" r:id="rId32"/>
    <p:sldId id="288" r:id="rId33"/>
    <p:sldId id="297" r:id="rId34"/>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10" autoAdjust="0"/>
  </p:normalViewPr>
  <p:slideViewPr>
    <p:cSldViewPr>
      <p:cViewPr varScale="1">
        <p:scale>
          <a:sx n="59" d="100"/>
          <a:sy n="59" d="100"/>
        </p:scale>
        <p:origin x="820"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8212"/>
    </p:cViewPr>
  </p:sorterViewPr>
  <p:notesViewPr>
    <p:cSldViewPr>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667F0C6-03E3-4B7A-BE4F-E46C4C59BDEF}" type="datetimeFigureOut">
              <a:rPr lang="en-US" smtClean="0"/>
              <a:pPr/>
              <a:t>2/15/2023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A9F20B79-E052-47DF-A9AB-98C01DD0659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199F387B-137D-4F7C-A8DF-FF21E166B480}" type="datetimeFigureOut">
              <a:rPr lang="en-US" smtClean="0"/>
              <a:t>2/15/2023</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548B9011-42FD-49C9-B729-DB6084D41EA8}" type="slidenum">
              <a:rPr lang="en-US" smtClean="0"/>
              <a:t>‹#›</a:t>
            </a:fld>
            <a:endParaRPr lang="en-US"/>
          </a:p>
        </p:txBody>
      </p:sp>
    </p:spTree>
    <p:extLst>
      <p:ext uri="{BB962C8B-B14F-4D97-AF65-F5344CB8AC3E}">
        <p14:creationId xmlns:p14="http://schemas.microsoft.com/office/powerpoint/2010/main" val="1688284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B9011-42FD-49C9-B729-DB6084D41EA8}" type="slidenum">
              <a:rPr lang="en-US" smtClean="0"/>
              <a:t>1</a:t>
            </a:fld>
            <a:endParaRPr lang="en-US"/>
          </a:p>
        </p:txBody>
      </p:sp>
    </p:spTree>
    <p:extLst>
      <p:ext uri="{BB962C8B-B14F-4D97-AF65-F5344CB8AC3E}">
        <p14:creationId xmlns:p14="http://schemas.microsoft.com/office/powerpoint/2010/main" val="3908711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B9011-42FD-49C9-B729-DB6084D41EA8}" type="slidenum">
              <a:rPr lang="en-US" smtClean="0"/>
              <a:t>33</a:t>
            </a:fld>
            <a:endParaRPr lang="en-US"/>
          </a:p>
        </p:txBody>
      </p:sp>
    </p:spTree>
    <p:extLst>
      <p:ext uri="{BB962C8B-B14F-4D97-AF65-F5344CB8AC3E}">
        <p14:creationId xmlns:p14="http://schemas.microsoft.com/office/powerpoint/2010/main" val="2083904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fld id="{F148DBD3-324D-42A1-B9D4-34A7F2BF29DB}" type="datetimeFigureOut">
              <a:rPr lang="en-US" smtClean="0"/>
              <a:pPr>
                <a:defRPr/>
              </a:pPr>
              <a:t>2/15/2023</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22640847-7975-4C97-8D23-6269D3B70660}" type="slidenum">
              <a:rPr lang="en-US" smtClean="0"/>
              <a:pPr>
                <a:defRPr/>
              </a:pPr>
              <a:t>‹#›</a:t>
            </a:fld>
            <a:endParaRPr lang="en-US"/>
          </a:p>
        </p:txBody>
      </p:sp>
    </p:spTree>
    <p:extLst>
      <p:ext uri="{BB962C8B-B14F-4D97-AF65-F5344CB8AC3E}">
        <p14:creationId xmlns:p14="http://schemas.microsoft.com/office/powerpoint/2010/main" val="1454535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596E47A-42A2-4938-8B5B-6A221CDC079C}" type="datetimeFigureOut">
              <a:rPr lang="en-US" smtClean="0"/>
              <a:pPr>
                <a:defRPr/>
              </a:pPr>
              <a:t>2/15/2023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1AFF6A52-73D2-44AA-AA24-2F231ADE9F37}" type="slidenum">
              <a:rPr lang="en-US" smtClean="0"/>
              <a:pPr>
                <a:defRPr/>
              </a:pPr>
              <a:t>‹#›</a:t>
            </a:fld>
            <a:endParaRPr lang="en-US"/>
          </a:p>
        </p:txBody>
      </p:sp>
    </p:spTree>
    <p:extLst>
      <p:ext uri="{BB962C8B-B14F-4D97-AF65-F5344CB8AC3E}">
        <p14:creationId xmlns:p14="http://schemas.microsoft.com/office/powerpoint/2010/main" val="3625344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596E47A-42A2-4938-8B5B-6A221CDC079C}" type="datetimeFigureOut">
              <a:rPr lang="en-US" smtClean="0"/>
              <a:pPr>
                <a:defRPr/>
              </a:pPr>
              <a:t>2/15/2023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1AFF6A52-73D2-44AA-AA24-2F231ADE9F37}" type="slidenum">
              <a:rPr lang="en-US" smtClean="0"/>
              <a:pPr>
                <a:defRPr/>
              </a:pPr>
              <a:t>‹#›</a:t>
            </a:fld>
            <a:endParaRPr lang="en-US"/>
          </a:p>
        </p:txBody>
      </p:sp>
    </p:spTree>
    <p:extLst>
      <p:ext uri="{BB962C8B-B14F-4D97-AF65-F5344CB8AC3E}">
        <p14:creationId xmlns:p14="http://schemas.microsoft.com/office/powerpoint/2010/main" val="3104414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596E47A-42A2-4938-8B5B-6A221CDC079C}" type="datetimeFigureOut">
              <a:rPr lang="en-US" smtClean="0"/>
              <a:pPr>
                <a:defRPr/>
              </a:pPr>
              <a:t>2/15/2023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1AFF6A52-73D2-44AA-AA24-2F231ADE9F37}" type="slidenum">
              <a:rPr lang="en-US" smtClean="0"/>
              <a:pPr>
                <a:defRPr/>
              </a:pPr>
              <a:t>‹#›</a:t>
            </a:fld>
            <a:endParaRPr lang="en-US"/>
          </a:p>
        </p:txBody>
      </p:sp>
    </p:spTree>
    <p:extLst>
      <p:ext uri="{BB962C8B-B14F-4D97-AF65-F5344CB8AC3E}">
        <p14:creationId xmlns:p14="http://schemas.microsoft.com/office/powerpoint/2010/main" val="2026352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596E47A-42A2-4938-8B5B-6A221CDC079C}" type="datetimeFigureOut">
              <a:rPr lang="en-US" smtClean="0"/>
              <a:pPr>
                <a:defRPr/>
              </a:pPr>
              <a:t>2/15/2023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1AFF6A52-73D2-44AA-AA24-2F231ADE9F37}" type="slidenum">
              <a:rPr lang="en-US" smtClean="0"/>
              <a:pPr>
                <a:defRPr/>
              </a:pPr>
              <a:t>‹#›</a:t>
            </a:fld>
            <a:endParaRPr lang="en-US"/>
          </a:p>
        </p:txBody>
      </p:sp>
    </p:spTree>
    <p:extLst>
      <p:ext uri="{BB962C8B-B14F-4D97-AF65-F5344CB8AC3E}">
        <p14:creationId xmlns:p14="http://schemas.microsoft.com/office/powerpoint/2010/main" val="2587171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8596E47A-42A2-4938-8B5B-6A221CDC079C}" type="datetimeFigureOut">
              <a:rPr lang="en-US" smtClean="0"/>
              <a:pPr>
                <a:defRPr/>
              </a:pPr>
              <a:t>2/15/2023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1AFF6A52-73D2-44AA-AA24-2F231ADE9F37}" type="slidenum">
              <a:rPr lang="en-US" smtClean="0"/>
              <a:pPr>
                <a:defRPr/>
              </a:pPr>
              <a:t>‹#›</a:t>
            </a:fld>
            <a:endParaRPr lang="en-US"/>
          </a:p>
        </p:txBody>
      </p:sp>
    </p:spTree>
    <p:extLst>
      <p:ext uri="{BB962C8B-B14F-4D97-AF65-F5344CB8AC3E}">
        <p14:creationId xmlns:p14="http://schemas.microsoft.com/office/powerpoint/2010/main" val="1694321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8596E47A-42A2-4938-8B5B-6A221CDC079C}" type="datetimeFigureOut">
              <a:rPr lang="en-US" smtClean="0"/>
              <a:pPr>
                <a:defRPr/>
              </a:pPr>
              <a:t>2/15/2023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1AFF6A52-73D2-44AA-AA24-2F231ADE9F37}" type="slidenum">
              <a:rPr lang="en-US" smtClean="0"/>
              <a:pPr>
                <a:defRPr/>
              </a:pPr>
              <a:t>‹#›</a:t>
            </a:fld>
            <a:endParaRPr lang="en-US"/>
          </a:p>
        </p:txBody>
      </p:sp>
    </p:spTree>
    <p:extLst>
      <p:ext uri="{BB962C8B-B14F-4D97-AF65-F5344CB8AC3E}">
        <p14:creationId xmlns:p14="http://schemas.microsoft.com/office/powerpoint/2010/main" val="2291936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pPr>
              <a:defRPr/>
            </a:pPr>
            <a:fld id="{057A05DC-6BD5-48FF-B159-DD4C16B0DC95}" type="datetimeFigureOut">
              <a:rPr lang="en-US" smtClean="0"/>
              <a:pPr>
                <a:defRPr/>
              </a:pPr>
              <a:t>2/15/2023</a:t>
            </a:fld>
            <a:endParaRPr lang="en-US"/>
          </a:p>
        </p:txBody>
      </p:sp>
      <p:sp>
        <p:nvSpPr>
          <p:cNvPr id="5" name="Footer Placeholder 4"/>
          <p:cNvSpPr>
            <a:spLocks noGrp="1"/>
          </p:cNvSpPr>
          <p:nvPr>
            <p:ph type="ftr" sz="quarter" idx="11"/>
          </p:nvPr>
        </p:nvSpPr>
        <p:spPr>
          <a:xfrm>
            <a:off x="516133" y="6387910"/>
            <a:ext cx="3859795" cy="228660"/>
          </a:xfrm>
        </p:spPr>
        <p:txBody>
          <a:bodyPr/>
          <a:lstStyle/>
          <a:p>
            <a:pPr>
              <a:defRPr/>
            </a:pP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AE1CE456-5BAA-4341-AD5C-10E65F47CE3D}" type="slidenum">
              <a:rPr lang="en-US" smtClean="0"/>
              <a:pPr>
                <a:defRPr/>
              </a:pPr>
              <a:t>‹#›</a:t>
            </a:fld>
            <a:endParaRPr lang="en-US"/>
          </a:p>
        </p:txBody>
      </p:sp>
    </p:spTree>
    <p:extLst>
      <p:ext uri="{BB962C8B-B14F-4D97-AF65-F5344CB8AC3E}">
        <p14:creationId xmlns:p14="http://schemas.microsoft.com/office/powerpoint/2010/main" val="2401728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E9293BE8-E1CB-4CA5-A9C9-71BAFA8C2602}" type="datetimeFigureOut">
              <a:rPr lang="en-US" smtClean="0"/>
              <a:pPr>
                <a:defRPr/>
              </a:pPr>
              <a:t>2/15/2023</a:t>
            </a:fld>
            <a:endParaRPr lang="en-US"/>
          </a:p>
        </p:txBody>
      </p:sp>
      <p:sp>
        <p:nvSpPr>
          <p:cNvPr id="5" name="Footer Placeholder 4"/>
          <p:cNvSpPr>
            <a:spLocks noGrp="1"/>
          </p:cNvSpPr>
          <p:nvPr>
            <p:ph type="ftr" sz="quarter" idx="11"/>
          </p:nvPr>
        </p:nvSpPr>
        <p:spPr>
          <a:xfrm>
            <a:off x="538546" y="6365498"/>
            <a:ext cx="3859795" cy="228660"/>
          </a:xfrm>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ED5779CC-7BEF-4107-8C4A-F8C7E5F7EEC9}" type="slidenum">
              <a:rPr lang="en-US" smtClean="0"/>
              <a:pPr>
                <a:defRPr/>
              </a:pPr>
              <a:t>‹#›</a:t>
            </a:fld>
            <a:endParaRPr lang="en-US"/>
          </a:p>
        </p:txBody>
      </p:sp>
    </p:spTree>
    <p:extLst>
      <p:ext uri="{BB962C8B-B14F-4D97-AF65-F5344CB8AC3E}">
        <p14:creationId xmlns:p14="http://schemas.microsoft.com/office/powerpoint/2010/main" val="2207494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E2406F33-1A14-4B05-AF41-F31D9D90AFBC}" type="datetimeFigureOut">
              <a:rPr lang="en-US" smtClean="0"/>
              <a:pPr>
                <a:defRPr/>
              </a:pPr>
              <a:t>2/15/2023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89C97FBF-2779-49E5-91E8-0AC47A74C407}" type="slidenum">
              <a:rPr lang="en-US" smtClean="0"/>
              <a:pPr>
                <a:defRPr/>
              </a:pPr>
              <a:t>‹#›</a:t>
            </a:fld>
            <a:endParaRPr lang="en-US"/>
          </a:p>
        </p:txBody>
      </p:sp>
    </p:spTree>
    <p:extLst>
      <p:ext uri="{BB962C8B-B14F-4D97-AF65-F5344CB8AC3E}">
        <p14:creationId xmlns:p14="http://schemas.microsoft.com/office/powerpoint/2010/main" val="1480786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5B56ADC1-6BED-4B52-9EC9-772A25A0342E}" type="datetimeFigureOut">
              <a:rPr lang="en-US" smtClean="0"/>
              <a:pPr>
                <a:defRPr/>
              </a:pPr>
              <a:t>2/15/2023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E3D5BD04-2D16-4EE0-BE4A-E7E897EF4A50}" type="slidenum">
              <a:rPr lang="en-US" smtClean="0"/>
              <a:pPr>
                <a:defRPr/>
              </a:pPr>
              <a:t>‹#›</a:t>
            </a:fld>
            <a:endParaRPr lang="en-US"/>
          </a:p>
        </p:txBody>
      </p:sp>
    </p:spTree>
    <p:extLst>
      <p:ext uri="{BB962C8B-B14F-4D97-AF65-F5344CB8AC3E}">
        <p14:creationId xmlns:p14="http://schemas.microsoft.com/office/powerpoint/2010/main" val="143333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2AAF54A3-00E8-4ECF-A0AF-69AADE2E3763}" type="datetimeFigureOut">
              <a:rPr lang="en-US" smtClean="0"/>
              <a:pPr>
                <a:defRPr/>
              </a:pPr>
              <a:t>2/15/2023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4D3A36FB-E4CB-4047-A504-A15F6D8A8891}" type="slidenum">
              <a:rPr lang="en-US" smtClean="0"/>
              <a:pPr>
                <a:defRPr/>
              </a:pPr>
              <a:t>‹#›</a:t>
            </a:fld>
            <a:endParaRPr lang="en-US"/>
          </a:p>
        </p:txBody>
      </p:sp>
    </p:spTree>
    <p:extLst>
      <p:ext uri="{BB962C8B-B14F-4D97-AF65-F5344CB8AC3E}">
        <p14:creationId xmlns:p14="http://schemas.microsoft.com/office/powerpoint/2010/main" val="2766150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4E67A284-8EF7-4E84-B1AC-7B08BA9D6D4A}" type="datetimeFigureOut">
              <a:rPr lang="en-US" smtClean="0"/>
              <a:pPr>
                <a:defRPr/>
              </a:pPr>
              <a:t>2/15/2023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9FACCBB7-C369-47A3-9A6C-58E69FAAAF33}" type="slidenum">
              <a:rPr lang="en-US" smtClean="0"/>
              <a:pPr>
                <a:defRPr/>
              </a:pPr>
              <a:t>‹#›</a:t>
            </a:fld>
            <a:endParaRPr lang="en-US"/>
          </a:p>
        </p:txBody>
      </p:sp>
    </p:spTree>
    <p:extLst>
      <p:ext uri="{BB962C8B-B14F-4D97-AF65-F5344CB8AC3E}">
        <p14:creationId xmlns:p14="http://schemas.microsoft.com/office/powerpoint/2010/main" val="7299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1BEFAF02-5920-451F-A401-B365F6CA799D}" type="datetimeFigureOut">
              <a:rPr lang="en-US" smtClean="0"/>
              <a:pPr>
                <a:defRPr/>
              </a:pPr>
              <a:t>2/15/2023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89CA822F-2F5E-40FA-87FA-203DBE429756}" type="slidenum">
              <a:rPr lang="en-US" smtClean="0"/>
              <a:pPr>
                <a:defRPr/>
              </a:pPr>
              <a:t>‹#›</a:t>
            </a:fld>
            <a:endParaRPr lang="en-US"/>
          </a:p>
        </p:txBody>
      </p:sp>
    </p:spTree>
    <p:extLst>
      <p:ext uri="{BB962C8B-B14F-4D97-AF65-F5344CB8AC3E}">
        <p14:creationId xmlns:p14="http://schemas.microsoft.com/office/powerpoint/2010/main" val="97659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fld id="{160B74F0-F8DC-4561-959C-6FB7A144705E}" type="datetimeFigureOut">
              <a:rPr lang="en-US" smtClean="0"/>
              <a:pPr>
                <a:defRPr/>
              </a:pPr>
              <a:t>2/15/2023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E573665B-47DB-45CF-AEF6-DC1476A44D59}" type="slidenum">
              <a:rPr lang="en-US" smtClean="0"/>
              <a:pPr>
                <a:defRPr/>
              </a:pPr>
              <a:t>‹#›</a:t>
            </a:fld>
            <a:endParaRPr lang="en-US"/>
          </a:p>
        </p:txBody>
      </p:sp>
    </p:spTree>
    <p:extLst>
      <p:ext uri="{BB962C8B-B14F-4D97-AF65-F5344CB8AC3E}">
        <p14:creationId xmlns:p14="http://schemas.microsoft.com/office/powerpoint/2010/main" val="44671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A014EB84-51E0-4B8F-9603-FA0187BD496B}" type="datetimeFigureOut">
              <a:rPr lang="en-US" smtClean="0"/>
              <a:pPr>
                <a:defRPr/>
              </a:pPr>
              <a:t>2/15/2023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FD08D21F-D2FF-495B-85D3-19961F0176B6}" type="slidenum">
              <a:rPr lang="en-US" smtClean="0"/>
              <a:pPr>
                <a:defRPr/>
              </a:pPr>
              <a:t>‹#›</a:t>
            </a:fld>
            <a:endParaRPr lang="en-US"/>
          </a:p>
        </p:txBody>
      </p:sp>
    </p:spTree>
    <p:extLst>
      <p:ext uri="{BB962C8B-B14F-4D97-AF65-F5344CB8AC3E}">
        <p14:creationId xmlns:p14="http://schemas.microsoft.com/office/powerpoint/2010/main" val="2640132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174D0352-1AAB-4DA6-BACD-26C93B278C9C}" type="datetimeFigureOut">
              <a:rPr lang="en-US" smtClean="0"/>
              <a:pPr>
                <a:defRPr/>
              </a:pPr>
              <a:t>2/15/2023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FCA46893-EE89-41D2-BDBD-02E150E5FF3C}" type="slidenum">
              <a:rPr lang="en-US" smtClean="0"/>
              <a:pPr>
                <a:defRPr/>
              </a:pPr>
              <a:t>‹#›</a:t>
            </a:fld>
            <a:endParaRPr lang="en-US"/>
          </a:p>
        </p:txBody>
      </p:sp>
    </p:spTree>
    <p:extLst>
      <p:ext uri="{BB962C8B-B14F-4D97-AF65-F5344CB8AC3E}">
        <p14:creationId xmlns:p14="http://schemas.microsoft.com/office/powerpoint/2010/main" val="267392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fld id="{8596E47A-42A2-4938-8B5B-6A221CDC079C}" type="datetimeFigureOut">
              <a:rPr lang="en-US" smtClean="0"/>
              <a:pPr>
                <a:defRPr/>
              </a:pPr>
              <a:t>2/15/2023</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1AFF6A52-73D2-44AA-AA24-2F231ADE9F37}" type="slidenum">
              <a:rPr lang="en-US" smtClean="0"/>
              <a:pPr>
                <a:defRPr/>
              </a:pPr>
              <a:t>‹#›</a:t>
            </a:fld>
            <a:endParaRPr lang="en-US"/>
          </a:p>
        </p:txBody>
      </p:sp>
    </p:spTree>
    <p:extLst>
      <p:ext uri="{BB962C8B-B14F-4D97-AF65-F5344CB8AC3E}">
        <p14:creationId xmlns:p14="http://schemas.microsoft.com/office/powerpoint/2010/main" val="230879568"/>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SCC%20Campus%20Tour%20Video" TargetMode="External"/><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google.com/maps/uv?pb=!1s0x8854b31798acf397:0xbdc2b2e937ac4651!3m1!7e115!4shttps://lh5.googleusercontent.com/p/AF1QipN5nMoCgngB4H5TOZkFqqijJ9Ti8ucHLAdAytM_%3Dw390-h160-k-no!5ssandhills%20community%20college%20-%20Google%20Search!15sCgIgAQ&amp;imagekey=!1e10!2sAF1QipN5nMoCgngB4H5TOZkFqqijJ9Ti8ucHLAdAytM_&amp;hl=en&amp;sa=X&amp;ved=2ahUKEwjet5aBiu_uAhXstlkKHZ8cC_AQoiowDXoECBwQAw" TargetMode="External"/><Relationship Id="rId5" Type="http://schemas.openxmlformats.org/officeDocument/2006/relationships/hyperlink" Target="https://www.sandhills.edu/campus-tours/" TargetMode="External"/><Relationship Id="rId4" Type="http://schemas.openxmlformats.org/officeDocument/2006/relationships/hyperlink" Target="https://www.youtube.com/watch?v=gUnKH08eXIY"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www.sandhills.edu/career-technical-education-pathway-ct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sandhills.edu/cecc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andhills.edu/career-technical-education-pathway-cte/" TargetMode="External"/><Relationship Id="rId2" Type="http://schemas.openxmlformats.org/officeDocument/2006/relationships/hyperlink" Target="https://www.sandhills.edu/college-transfer-pathway-ctp/" TargetMode="External"/><Relationship Id="rId1" Type="http://schemas.openxmlformats.org/officeDocument/2006/relationships/slideLayout" Target="../slideLayouts/slideLayout2.xml"/><Relationship Id="rId4" Type="http://schemas.openxmlformats.org/officeDocument/2006/relationships/hyperlink" Target="https://www.sandhills.edu/cecc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drive.google.com/file/d/1szQJxQ5KlDZySmil60tZZwitUkH_Iy3h/view?usp=share_lin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pinecrestcounseling.weebly.co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northcarolina.edu/course-equivalencies/" TargetMode="External"/><Relationship Id="rId2" Type="http://schemas.openxmlformats.org/officeDocument/2006/relationships/hyperlink" Target="https://coursetransfer.northcarolina.edu/search?go=1&amp;q%5Bmode%5D=course&amp;q%5Bsort%5D=cnum&amp;q%5Bfrom%5D=NCCC&amp;q%5Btext%5D=psy+15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sandhills.edu/career-and-college-promise-program-for-high-school-students-2/"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mailto:jnewton@ncmcs.org" TargetMode="External"/><Relationship Id="rId3" Type="http://schemas.openxmlformats.org/officeDocument/2006/relationships/hyperlink" Target="mailto:mcmillank@sandhills.edu" TargetMode="External"/><Relationship Id="rId7" Type="http://schemas.openxmlformats.org/officeDocument/2006/relationships/hyperlink" Target="mailto:levisterj@sandhills.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mashburnr@sandhills.edu" TargetMode="External"/><Relationship Id="rId5" Type="http://schemas.openxmlformats.org/officeDocument/2006/relationships/hyperlink" Target="mailto:garrisonj@sandhills.edu" TargetMode="External"/><Relationship Id="rId4" Type="http://schemas.openxmlformats.org/officeDocument/2006/relationships/hyperlink" Target="mailto:yarringtone@sandhills.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sandhills.edu/college-transfer-pathway-ct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9510" y="290967"/>
            <a:ext cx="7055380" cy="1400530"/>
          </a:xfrm>
        </p:spPr>
        <p:txBody>
          <a:bodyPr/>
          <a:lstStyle/>
          <a:p>
            <a:r>
              <a:rPr lang="en-US" dirty="0" smtClean="0"/>
              <a:t>SANDHILLS CAMPUS TOUR</a:t>
            </a:r>
            <a:endParaRPr lang="en-US" dirty="0"/>
          </a:p>
        </p:txBody>
      </p:sp>
      <p:sp>
        <p:nvSpPr>
          <p:cNvPr id="5" name="Content Placeholder 4"/>
          <p:cNvSpPr>
            <a:spLocks noGrp="1"/>
          </p:cNvSpPr>
          <p:nvPr>
            <p:ph idx="1"/>
          </p:nvPr>
        </p:nvSpPr>
        <p:spPr>
          <a:xfrm>
            <a:off x="1004435" y="1691497"/>
            <a:ext cx="6711654" cy="3939372"/>
          </a:xfrm>
        </p:spPr>
        <p:txBody>
          <a:bodyPr/>
          <a:lstStyle/>
          <a:p>
            <a:pPr marL="0" indent="0">
              <a:buNone/>
            </a:pPr>
            <a:endParaRPr lang="en-US" dirty="0">
              <a:hlinkClick r:id="rId3" action="ppaction://hlinkfile"/>
            </a:endParaRPr>
          </a:p>
          <a:p>
            <a:pPr marL="0" indent="0">
              <a:buNone/>
            </a:pPr>
            <a:r>
              <a:rPr lang="en-US" dirty="0" smtClean="0">
                <a:hlinkClick r:id="rId4"/>
              </a:rPr>
              <a:t>SCC Campus Tour Video</a:t>
            </a:r>
            <a:endParaRPr lang="en-US" dirty="0" smtClean="0">
              <a:hlinkClick r:id="rId5"/>
            </a:endParaRPr>
          </a:p>
          <a:p>
            <a:pPr marL="0" indent="0">
              <a:buNone/>
            </a:pPr>
            <a:endParaRPr lang="en-US" dirty="0" smtClean="0">
              <a:hlinkClick r:id="rId6"/>
            </a:endParaRPr>
          </a:p>
          <a:p>
            <a:pPr marL="0" indent="0">
              <a:buNone/>
            </a:pPr>
            <a:endParaRPr lang="en-US" dirty="0">
              <a:hlinkClick r:id="rId6"/>
            </a:endParaRPr>
          </a:p>
          <a:p>
            <a:pPr marL="0" indent="0">
              <a:buNone/>
            </a:pPr>
            <a:endParaRPr lang="en-US" dirty="0">
              <a:hlinkClick r:id="rId5"/>
            </a:endParaRPr>
          </a:p>
        </p:txBody>
      </p:sp>
      <p:sp>
        <p:nvSpPr>
          <p:cNvPr id="2" name="AutoShape 2" descr="Image result for sandhills community colle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sandhills community college"/>
          <p:cNvSpPr>
            <a:spLocks noChangeAspect="1" noChangeArrowheads="1"/>
          </p:cNvSpPr>
          <p:nvPr/>
        </p:nvSpPr>
        <p:spPr bwMode="auto">
          <a:xfrm>
            <a:off x="484710" y="-6096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sandhills community colle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7"/>
          <a:stretch>
            <a:fillRect/>
          </a:stretch>
        </p:blipFill>
        <p:spPr>
          <a:xfrm>
            <a:off x="1626004" y="2610765"/>
            <a:ext cx="6090085" cy="3202206"/>
          </a:xfrm>
          <a:prstGeom prst="rect">
            <a:avLst/>
          </a:prstGeom>
        </p:spPr>
      </p:pic>
    </p:spTree>
    <p:extLst>
      <p:ext uri="{BB962C8B-B14F-4D97-AF65-F5344CB8AC3E}">
        <p14:creationId xmlns:p14="http://schemas.microsoft.com/office/powerpoint/2010/main" val="2435657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Different Types of Courses at SCC</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sz="4400" dirty="0"/>
              <a:t>Technical</a:t>
            </a:r>
          </a:p>
          <a:p>
            <a:r>
              <a:rPr lang="en-US" dirty="0">
                <a:solidFill>
                  <a:srgbClr val="FF0000"/>
                </a:solidFill>
              </a:rPr>
              <a:t>2.8 UNweighted or Principal Permission w/2.5 </a:t>
            </a:r>
            <a:r>
              <a:rPr lang="en-US" dirty="0" smtClean="0">
                <a:solidFill>
                  <a:srgbClr val="FF0000"/>
                </a:solidFill>
              </a:rPr>
              <a:t>unweighted </a:t>
            </a:r>
            <a:r>
              <a:rPr lang="en-US" dirty="0">
                <a:solidFill>
                  <a:srgbClr val="FF0000"/>
                </a:solidFill>
              </a:rPr>
              <a:t>GPA Required</a:t>
            </a:r>
          </a:p>
          <a:p>
            <a:pPr>
              <a:buNone/>
            </a:pPr>
            <a:r>
              <a:rPr lang="en-US" dirty="0"/>
              <a:t>*CTE type of courses</a:t>
            </a:r>
          </a:p>
          <a:p>
            <a:pPr>
              <a:buNone/>
            </a:pPr>
            <a:r>
              <a:rPr lang="en-US" dirty="0"/>
              <a:t>*</a:t>
            </a:r>
            <a:r>
              <a:rPr lang="en-US" dirty="0" smtClean="0"/>
              <a:t>Non-Weighted for your high school GPA</a:t>
            </a:r>
            <a:endParaRPr lang="en-US" dirty="0"/>
          </a:p>
          <a:p>
            <a:pPr>
              <a:buNone/>
            </a:pPr>
            <a:r>
              <a:rPr lang="en-US" dirty="0"/>
              <a:t>*Lead towards </a:t>
            </a:r>
            <a:r>
              <a:rPr lang="en-US" dirty="0" smtClean="0"/>
              <a:t>degrees and/or certifications </a:t>
            </a:r>
            <a:r>
              <a:rPr lang="en-US" dirty="0"/>
              <a:t>at </a:t>
            </a:r>
            <a:r>
              <a:rPr lang="en-US" dirty="0" smtClean="0"/>
              <a:t>SCC</a:t>
            </a:r>
          </a:p>
          <a:p>
            <a:pPr>
              <a:buNone/>
            </a:pPr>
            <a:r>
              <a:rPr lang="en-US" dirty="0" smtClean="0"/>
              <a:t>*Some courses do transfer to other </a:t>
            </a:r>
            <a:r>
              <a:rPr lang="en-US" dirty="0" smtClean="0"/>
              <a:t>colleges</a:t>
            </a:r>
          </a:p>
          <a:p>
            <a:pPr>
              <a:buNone/>
            </a:pPr>
            <a:r>
              <a:rPr lang="en-US" dirty="0" smtClean="0"/>
              <a:t>*If a student completes a Technical Pathway they can participate in the SCC graduation ceremony.  They don’t get a degree, but do get to participate.</a:t>
            </a:r>
            <a:endParaRPr lang="en-US" dirty="0"/>
          </a:p>
          <a:p>
            <a:pPr marL="0" indent="0">
              <a:buNone/>
            </a:pPr>
            <a:r>
              <a:rPr lang="en-US" dirty="0" smtClean="0">
                <a:hlinkClick r:id="rId2"/>
              </a:rPr>
              <a:t>Technical Pathways</a:t>
            </a:r>
            <a:endParaRPr lang="en-US" dirty="0"/>
          </a:p>
        </p:txBody>
      </p:sp>
    </p:spTree>
    <p:extLst>
      <p:ext uri="{BB962C8B-B14F-4D97-AF65-F5344CB8AC3E}">
        <p14:creationId xmlns:p14="http://schemas.microsoft.com/office/powerpoint/2010/main" val="383536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3 Different Types of Courses at SCC</a:t>
            </a:r>
            <a:endParaRPr lang="en-US" sz="3600" dirty="0"/>
          </a:p>
        </p:txBody>
      </p:sp>
      <p:sp>
        <p:nvSpPr>
          <p:cNvPr id="3" name="Content Placeholder 2"/>
          <p:cNvSpPr>
            <a:spLocks noGrp="1"/>
          </p:cNvSpPr>
          <p:nvPr>
            <p:ph idx="1"/>
          </p:nvPr>
        </p:nvSpPr>
        <p:spPr>
          <a:xfrm>
            <a:off x="828436" y="2133600"/>
            <a:ext cx="6711654" cy="3738281"/>
          </a:xfrm>
        </p:spPr>
        <p:txBody>
          <a:bodyPr>
            <a:normAutofit fontScale="92500" lnSpcReduction="20000"/>
          </a:bodyPr>
          <a:lstStyle/>
          <a:p>
            <a:pPr marL="0" indent="0" algn="ctr">
              <a:buNone/>
            </a:pPr>
            <a:r>
              <a:rPr lang="en-US" sz="3700" dirty="0" smtClean="0"/>
              <a:t>WorkForce/Continuing Education</a:t>
            </a:r>
          </a:p>
          <a:p>
            <a:r>
              <a:rPr lang="en-US" sz="2400" dirty="0">
                <a:solidFill>
                  <a:srgbClr val="FF0000"/>
                </a:solidFill>
              </a:rPr>
              <a:t>2.8 UNweighted or Principal Permission w/2.5 </a:t>
            </a:r>
            <a:r>
              <a:rPr lang="en-US" sz="2400" dirty="0" smtClean="0">
                <a:solidFill>
                  <a:srgbClr val="FF0000"/>
                </a:solidFill>
              </a:rPr>
              <a:t>unweighted </a:t>
            </a:r>
            <a:r>
              <a:rPr lang="en-US" sz="2400" dirty="0">
                <a:solidFill>
                  <a:srgbClr val="FF0000"/>
                </a:solidFill>
              </a:rPr>
              <a:t>GPA </a:t>
            </a:r>
            <a:r>
              <a:rPr lang="en-US" sz="2400" dirty="0" smtClean="0">
                <a:solidFill>
                  <a:srgbClr val="FF0000"/>
                </a:solidFill>
              </a:rPr>
              <a:t>Required</a:t>
            </a:r>
          </a:p>
          <a:p>
            <a:r>
              <a:rPr lang="en-US" sz="2400" dirty="0" smtClean="0">
                <a:solidFill>
                  <a:srgbClr val="FF0000"/>
                </a:solidFill>
              </a:rPr>
              <a:t>16 Years Old</a:t>
            </a:r>
            <a:endParaRPr lang="en-US" sz="2400" dirty="0">
              <a:solidFill>
                <a:srgbClr val="FF0000"/>
              </a:solidFill>
            </a:endParaRPr>
          </a:p>
          <a:p>
            <a:pPr>
              <a:buNone/>
            </a:pPr>
            <a:r>
              <a:rPr lang="en-US" sz="2600" dirty="0" smtClean="0"/>
              <a:t>*Non-Weighted for high school GPA</a:t>
            </a:r>
            <a:endParaRPr lang="en-US" sz="2600" dirty="0"/>
          </a:p>
          <a:p>
            <a:pPr>
              <a:buNone/>
            </a:pPr>
            <a:r>
              <a:rPr lang="en-US" sz="2600" dirty="0"/>
              <a:t>*Lead towards </a:t>
            </a:r>
            <a:r>
              <a:rPr lang="en-US" sz="2600" dirty="0" smtClean="0"/>
              <a:t>certifications and/or immediate Job Ready skills/qualifications</a:t>
            </a:r>
          </a:p>
          <a:p>
            <a:pPr>
              <a:buNone/>
            </a:pPr>
            <a:r>
              <a:rPr lang="en-US" sz="2600" dirty="0" smtClean="0">
                <a:hlinkClick r:id="rId2"/>
              </a:rPr>
              <a:t>Workforce/Cont. Ed. Pathways</a:t>
            </a:r>
            <a:endParaRPr lang="en-US" sz="2600" dirty="0" smtClean="0"/>
          </a:p>
        </p:txBody>
      </p:sp>
    </p:spTree>
    <p:extLst>
      <p:ext uri="{BB962C8B-B14F-4D97-AF65-F5344CB8AC3E}">
        <p14:creationId xmlns:p14="http://schemas.microsoft.com/office/powerpoint/2010/main" val="882654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sz="5300" dirty="0" smtClean="0"/>
              <a:t>PATHWAYS</a:t>
            </a:r>
            <a:endParaRPr lang="en-US" sz="5300" dirty="0"/>
          </a:p>
        </p:txBody>
      </p:sp>
      <p:sp>
        <p:nvSpPr>
          <p:cNvPr id="8" name="Content Placeholder 7"/>
          <p:cNvSpPr>
            <a:spLocks noGrp="1"/>
          </p:cNvSpPr>
          <p:nvPr>
            <p:ph idx="1"/>
          </p:nvPr>
        </p:nvSpPr>
        <p:spPr/>
        <p:txBody>
          <a:bodyPr>
            <a:normAutofit fontScale="62500" lnSpcReduction="20000"/>
          </a:bodyPr>
          <a:lstStyle/>
          <a:p>
            <a:r>
              <a:rPr lang="en-US" sz="2400" dirty="0" smtClean="0"/>
              <a:t>Students can take courses from 1 Transfer Pathway (if qualified) and 1 Technical or Workforce Pathway OR Students can take classes from 2 separate Technical Pathways or Workforce Pathways OR 1 Workforce and 1 Tech pathway OR 2 Workforce Pathways.</a:t>
            </a:r>
            <a:r>
              <a:rPr lang="en-US" sz="2400" dirty="0" smtClean="0">
                <a:solidFill>
                  <a:srgbClr val="FFFF00"/>
                </a:solidFill>
              </a:rPr>
              <a:t> </a:t>
            </a:r>
            <a:endParaRPr lang="en-US" sz="2400" dirty="0">
              <a:solidFill>
                <a:schemeClr val="tx1"/>
              </a:solidFill>
            </a:endParaRPr>
          </a:p>
          <a:p>
            <a:pPr marL="0" indent="0">
              <a:buNone/>
            </a:pPr>
            <a:r>
              <a:rPr lang="en-US" sz="2400" dirty="0" smtClean="0">
                <a:solidFill>
                  <a:schemeClr val="tx1"/>
                </a:solidFill>
              </a:rPr>
              <a:t>**When looking at the Transfer Pathway class options, pay close attention to the restrictions for how many classes can be taken within each section of the pathway.  Ex. In the Pathway leading to Associates of Sci. you can only take 2 classes and they must be from a different discipline.</a:t>
            </a:r>
            <a:endParaRPr lang="en-US" sz="2400" dirty="0" smtClean="0"/>
          </a:p>
          <a:p>
            <a:pPr marL="0" indent="0">
              <a:buNone/>
            </a:pPr>
            <a:r>
              <a:rPr lang="en-US" sz="2400" dirty="0" smtClean="0"/>
              <a:t>	See SCC websites for specific pathways.</a:t>
            </a:r>
            <a:endParaRPr lang="en-US" dirty="0" smtClean="0"/>
          </a:p>
          <a:p>
            <a:pPr marL="0" indent="0">
              <a:buNone/>
            </a:pPr>
            <a:r>
              <a:rPr lang="en-US" sz="2200" dirty="0" smtClean="0">
                <a:hlinkClick r:id="rId2"/>
              </a:rPr>
              <a:t>Transfer Pathway Options</a:t>
            </a:r>
            <a:endParaRPr lang="en-US" sz="2200" dirty="0" smtClean="0"/>
          </a:p>
          <a:p>
            <a:pPr marL="0" indent="0">
              <a:buNone/>
            </a:pPr>
            <a:r>
              <a:rPr lang="en-US" sz="2200" dirty="0" smtClean="0">
                <a:hlinkClick r:id="rId3"/>
              </a:rPr>
              <a:t>Technical Pathway Options</a:t>
            </a:r>
            <a:endParaRPr lang="en-US" sz="2200" dirty="0" smtClean="0"/>
          </a:p>
          <a:p>
            <a:pPr marL="0" indent="0">
              <a:buNone/>
            </a:pPr>
            <a:r>
              <a:rPr lang="en-US" sz="2200" dirty="0" smtClean="0">
                <a:hlinkClick r:id="rId4"/>
              </a:rPr>
              <a:t>Workforce/Cont. Ed Pathway Options</a:t>
            </a:r>
            <a:endParaRPr lang="en-US" sz="22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Registration Steps</a:t>
            </a:r>
            <a:endParaRPr lang="en-US" dirty="0"/>
          </a:p>
        </p:txBody>
      </p:sp>
      <p:sp>
        <p:nvSpPr>
          <p:cNvPr id="19458" name="Content Placeholder 1"/>
          <p:cNvSpPr>
            <a:spLocks noGrp="1"/>
          </p:cNvSpPr>
          <p:nvPr>
            <p:ph idx="1"/>
          </p:nvPr>
        </p:nvSpPr>
        <p:spPr>
          <a:xfrm>
            <a:off x="828436" y="1828800"/>
            <a:ext cx="6711654" cy="3890681"/>
          </a:xfrm>
        </p:spPr>
        <p:txBody>
          <a:bodyPr>
            <a:normAutofit fontScale="70000" lnSpcReduction="20000"/>
          </a:bodyPr>
          <a:lstStyle/>
          <a:p>
            <a:pPr marL="0" indent="0" eaLnBrk="1" hangingPunct="1">
              <a:buNone/>
            </a:pPr>
            <a:endParaRPr lang="en-US" sz="1800" dirty="0" smtClean="0">
              <a:solidFill>
                <a:srgbClr val="FF0000"/>
              </a:solidFill>
            </a:endParaRPr>
          </a:p>
          <a:p>
            <a:pPr eaLnBrk="1" hangingPunct="1"/>
            <a:r>
              <a:rPr lang="en-US" sz="2100" dirty="0" smtClean="0"/>
              <a:t>During registration students will complete a request sheet, naming the courses they want at SCC for the following year. (Ex. In Slides 14/15)</a:t>
            </a:r>
          </a:p>
          <a:p>
            <a:pPr eaLnBrk="1" hangingPunct="1"/>
            <a:r>
              <a:rPr lang="en-US" sz="2100" dirty="0" smtClean="0"/>
              <a:t>This sheet will be turned in when meeting with your Alpha Counselor and then me.  Registration times vary for each student, but will be in March)</a:t>
            </a:r>
          </a:p>
          <a:p>
            <a:pPr eaLnBrk="1" hangingPunct="1"/>
            <a:endParaRPr lang="en-US" sz="2100" dirty="0" smtClean="0"/>
          </a:p>
          <a:p>
            <a:pPr eaLnBrk="1" hangingPunct="1"/>
            <a:r>
              <a:rPr lang="en-US" sz="2100" dirty="0" smtClean="0"/>
              <a:t>Course requests are sent over to SCC several months prior to the start of the semester and registered by staff at SCC.  So, while I work with students throughout the year to request courses be aware that course requests made after registration lead to an increased chance of classes being filled.</a:t>
            </a:r>
          </a:p>
          <a:p>
            <a:pPr eaLnBrk="1" hangingPunct="1"/>
            <a:endParaRPr lang="en-US" sz="2100" dirty="0" smtClean="0"/>
          </a:p>
          <a:p>
            <a:pPr eaLnBrk="1" hangingPunct="1"/>
            <a:r>
              <a:rPr lang="en-US" sz="2100" dirty="0" smtClean="0"/>
              <a:t>Some classes are very popular or are very limited and will fill up prior to all students getting into requested courses.  </a:t>
            </a:r>
          </a:p>
          <a:p>
            <a:pPr eaLnBrk="1" hangingPunct="1"/>
            <a:endParaRPr lang="en-US" sz="1800" dirty="0" smtClean="0"/>
          </a:p>
          <a:p>
            <a:pPr eaLnBrk="1" hangingPunct="1"/>
            <a:endParaRPr lang="en-US" sz="1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0806"/>
            <a:ext cx="5334000" cy="6888434"/>
          </a:xfrm>
          <a:prstGeom prst="rect">
            <a:avLst/>
          </a:prstGeom>
        </p:spPr>
      </p:pic>
    </p:spTree>
    <p:extLst>
      <p:ext uri="{BB962C8B-B14F-4D97-AF65-F5344CB8AC3E}">
        <p14:creationId xmlns:p14="http://schemas.microsoft.com/office/powerpoint/2010/main" val="2232837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28600"/>
            <a:ext cx="4976760" cy="6443982"/>
          </a:xfrm>
          <a:prstGeom prst="rect">
            <a:avLst/>
          </a:prstGeom>
        </p:spPr>
      </p:pic>
    </p:spTree>
    <p:extLst>
      <p:ext uri="{BB962C8B-B14F-4D97-AF65-F5344CB8AC3E}">
        <p14:creationId xmlns:p14="http://schemas.microsoft.com/office/powerpoint/2010/main" val="2136152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hangingPunct="1">
              <a:defRPr/>
            </a:pPr>
            <a:r>
              <a:rPr lang="en-US" dirty="0" smtClean="0"/>
              <a:t>Registration Steps</a:t>
            </a:r>
            <a:endParaRPr lang="en-US" dirty="0"/>
          </a:p>
        </p:txBody>
      </p:sp>
      <p:sp>
        <p:nvSpPr>
          <p:cNvPr id="15362" name="Content Placeholder 1"/>
          <p:cNvSpPr>
            <a:spLocks noGrp="1"/>
          </p:cNvSpPr>
          <p:nvPr>
            <p:ph idx="1"/>
          </p:nvPr>
        </p:nvSpPr>
        <p:spPr>
          <a:xfrm>
            <a:off x="801397" y="1905000"/>
            <a:ext cx="6711654" cy="3662081"/>
          </a:xfrm>
        </p:spPr>
        <p:txBody>
          <a:bodyPr>
            <a:normAutofit fontScale="85000" lnSpcReduction="20000"/>
          </a:bodyPr>
          <a:lstStyle/>
          <a:p>
            <a:pPr marL="0" indent="0" eaLnBrk="1" hangingPunct="1">
              <a:buNone/>
            </a:pPr>
            <a:endParaRPr lang="en-US" sz="2400" dirty="0" smtClean="0"/>
          </a:p>
          <a:p>
            <a:pPr eaLnBrk="1" hangingPunct="1">
              <a:buFont typeface="Wingdings 3" pitchFamily="18" charset="2"/>
              <a:buNone/>
            </a:pPr>
            <a:r>
              <a:rPr lang="en-US" sz="2400" dirty="0" smtClean="0"/>
              <a:t>Any interested student must complete an online application to Sandhills CC. Only 1 application must be completed throughout high school.</a:t>
            </a:r>
          </a:p>
          <a:p>
            <a:pPr eaLnBrk="1" hangingPunct="1">
              <a:buFont typeface="Wingdings 3" pitchFamily="18" charset="2"/>
              <a:buNone/>
            </a:pPr>
            <a:endParaRPr lang="en-US" sz="2400" dirty="0" smtClean="0"/>
          </a:p>
          <a:p>
            <a:pPr eaLnBrk="1" hangingPunct="1">
              <a:buFont typeface="Wingdings 3" pitchFamily="18" charset="2"/>
              <a:buNone/>
            </a:pPr>
            <a:r>
              <a:rPr lang="en-US" sz="2400" dirty="0" smtClean="0"/>
              <a:t>A student would complete the online application after selecting classes/pathway(s)</a:t>
            </a:r>
          </a:p>
          <a:p>
            <a:pPr eaLnBrk="1" hangingPunct="1">
              <a:buFont typeface="Wingdings 3" pitchFamily="18" charset="2"/>
              <a:buNone/>
            </a:pPr>
            <a:endParaRPr lang="en-US" sz="2400" dirty="0" smtClean="0"/>
          </a:p>
          <a:p>
            <a:pPr>
              <a:buNone/>
            </a:pPr>
            <a:r>
              <a:rPr lang="en-US" sz="2400" dirty="0" smtClean="0">
                <a:hlinkClick r:id="rId2"/>
              </a:rPr>
              <a:t>How To Complete Online Application Video </a:t>
            </a:r>
            <a:endParaRPr lang="en-US" sz="2400" dirty="0" smtClean="0"/>
          </a:p>
          <a:p>
            <a:pPr eaLnBrk="1" hangingPunct="1">
              <a:buFont typeface="Wingdings 3" pitchFamily="18" charset="2"/>
              <a:buNone/>
            </a:pPr>
            <a:r>
              <a:rPr lang="en-US" sz="2400" dirty="0" smtClean="0"/>
              <a:t>See Mr. Newton anytime for help. (Bring Chromebook and know your SSN)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if I don’t drive?  </a:t>
            </a:r>
            <a:endParaRPr lang="en-US" dirty="0"/>
          </a:p>
        </p:txBody>
      </p:sp>
      <p:sp>
        <p:nvSpPr>
          <p:cNvPr id="2" name="Content Placeholder 1"/>
          <p:cNvSpPr>
            <a:spLocks noGrp="1"/>
          </p:cNvSpPr>
          <p:nvPr>
            <p:ph idx="1"/>
          </p:nvPr>
        </p:nvSpPr>
        <p:spPr/>
        <p:txBody>
          <a:bodyPr/>
          <a:lstStyle/>
          <a:p>
            <a:r>
              <a:rPr lang="en-US" dirty="0" smtClean="0"/>
              <a:t>We do have bus transportation:</a:t>
            </a:r>
          </a:p>
          <a:p>
            <a:pPr lvl="1">
              <a:buFont typeface="Arial" pitchFamily="34" charset="0"/>
              <a:buChar char="•"/>
            </a:pPr>
            <a:r>
              <a:rPr lang="en-US" dirty="0" smtClean="0"/>
              <a:t>Bus Leaves PHS at 8:40</a:t>
            </a:r>
          </a:p>
          <a:p>
            <a:pPr lvl="1">
              <a:buFont typeface="Arial" pitchFamily="34" charset="0"/>
              <a:buChar char="•"/>
            </a:pPr>
            <a:r>
              <a:rPr lang="en-US" dirty="0" smtClean="0"/>
              <a:t>Bus Comes back from SCC at 11:30</a:t>
            </a:r>
          </a:p>
          <a:p>
            <a:pPr lvl="1">
              <a:buFont typeface="Arial" pitchFamily="34" charset="0"/>
              <a:buChar char="•"/>
            </a:pPr>
            <a:r>
              <a:rPr lang="en-US" dirty="0" smtClean="0"/>
              <a:t>Bus Leaves PHS at 1:40</a:t>
            </a:r>
          </a:p>
          <a:p>
            <a:pPr marL="457207" lvl="1" indent="0">
              <a:buNone/>
            </a:pPr>
            <a:endParaRPr lang="en-US" dirty="0" smtClean="0"/>
          </a:p>
          <a:p>
            <a:pPr lvl="1"/>
            <a:r>
              <a:rPr lang="en-US" dirty="0" smtClean="0"/>
              <a:t>Not all classes will work with the bus schedule, but during registration I will ask if you need bus to help with scheduling.</a:t>
            </a:r>
          </a:p>
          <a:p>
            <a:pPr lvl="1"/>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Possible Schedules </a:t>
            </a:r>
            <a:endParaRPr lang="en-US" dirty="0"/>
          </a:p>
        </p:txBody>
      </p:sp>
      <p:sp>
        <p:nvSpPr>
          <p:cNvPr id="3" name="Content Placeholder 2"/>
          <p:cNvSpPr>
            <a:spLocks noGrp="1"/>
          </p:cNvSpPr>
          <p:nvPr>
            <p:ph idx="1"/>
          </p:nvPr>
        </p:nvSpPr>
        <p:spPr/>
        <p:txBody>
          <a:bodyPr>
            <a:normAutofit/>
          </a:bodyPr>
          <a:lstStyle/>
          <a:p>
            <a:r>
              <a:rPr lang="en-US" dirty="0" smtClean="0"/>
              <a:t>The 3 slides that follow show sample schedules of students who have:</a:t>
            </a:r>
          </a:p>
          <a:p>
            <a:r>
              <a:rPr lang="en-US" dirty="0" smtClean="0"/>
              <a:t>A) A student who takes a couple of SCC classes each semester at SCC and PHS</a:t>
            </a:r>
          </a:p>
          <a:p>
            <a:r>
              <a:rPr lang="en-US" dirty="0" smtClean="0"/>
              <a:t>B) A student who takes both AP classes and SCC 	classes.</a:t>
            </a:r>
          </a:p>
          <a:p>
            <a:r>
              <a:rPr lang="en-US" dirty="0" smtClean="0"/>
              <a:t>C) A student who took all remaining requirements the first half of their senior year and then took all SCC classes their 2</a:t>
            </a:r>
            <a:r>
              <a:rPr lang="en-US" baseline="30000" dirty="0" smtClean="0"/>
              <a:t>nd</a:t>
            </a:r>
            <a:r>
              <a:rPr lang="en-US" dirty="0" smtClean="0"/>
              <a:t> half of their senior year.</a:t>
            </a:r>
          </a:p>
        </p:txBody>
      </p:sp>
    </p:spTree>
    <p:extLst>
      <p:ext uri="{BB962C8B-B14F-4D97-AF65-F5344CB8AC3E}">
        <p14:creationId xmlns:p14="http://schemas.microsoft.com/office/powerpoint/2010/main" val="4249014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200" y="762000"/>
            <a:ext cx="7512171" cy="62222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829761"/>
          </a:xfrm>
        </p:spPr>
        <p:txBody>
          <a:bodyPr/>
          <a:lstStyle/>
          <a:p>
            <a:pPr eaLnBrk="1" fontAlgn="auto" hangingPunct="1">
              <a:spcAft>
                <a:spcPts val="0"/>
              </a:spcAft>
              <a:defRPr/>
            </a:pPr>
            <a:r>
              <a:rPr lang="en-US" sz="4400" dirty="0" smtClean="0"/>
              <a:t>Career and College Promise (CCP)</a:t>
            </a:r>
            <a:endParaRPr lang="en-US" sz="4400" dirty="0"/>
          </a:p>
        </p:txBody>
      </p:sp>
      <p:sp>
        <p:nvSpPr>
          <p:cNvPr id="9219" name="Subtitle 2"/>
          <p:cNvSpPr>
            <a:spLocks noGrp="1"/>
          </p:cNvSpPr>
          <p:nvPr>
            <p:ph type="subTitle" idx="1"/>
          </p:nvPr>
        </p:nvSpPr>
        <p:spPr>
          <a:xfrm>
            <a:off x="664029" y="2895600"/>
            <a:ext cx="7772400" cy="1200150"/>
          </a:xfrm>
        </p:spPr>
        <p:txBody>
          <a:bodyPr>
            <a:normAutofit fontScale="25000" lnSpcReduction="20000"/>
          </a:bodyPr>
          <a:lstStyle/>
          <a:p>
            <a:pPr marR="0" eaLnBrk="1" hangingPunct="1"/>
            <a:r>
              <a:rPr lang="en-US" sz="14000" dirty="0" smtClean="0"/>
              <a:t>Taking Community College Classes While Still in High School</a:t>
            </a:r>
          </a:p>
          <a:p>
            <a:pPr marR="0" eaLnBrk="1" hangingPunct="1"/>
            <a:endParaRPr lang="en-US" dirty="0" smtClean="0"/>
          </a:p>
          <a:p>
            <a:endParaRPr lang="en-US" sz="8000" dirty="0" smtClean="0"/>
          </a:p>
          <a:p>
            <a:r>
              <a:rPr lang="en-US" sz="8000" dirty="0" smtClean="0">
                <a:hlinkClick r:id="rId2"/>
              </a:rPr>
              <a:t>SCC Information (PHS Website)</a:t>
            </a:r>
            <a:endParaRPr lang="en-US" sz="8000" dirty="0"/>
          </a:p>
          <a:p>
            <a:r>
              <a:rPr lang="en-US" sz="8000" dirty="0" smtClean="0"/>
              <a:t>(Click on “Sandhills”)</a:t>
            </a:r>
            <a:endParaRPr lang="en-US" sz="8000" dirty="0"/>
          </a:p>
          <a:p>
            <a:pPr marR="0" eaLnBrk="1" hangingPunct="1"/>
            <a:endParaRPr lang="en-US" sz="8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4400" y="568456"/>
            <a:ext cx="7391400" cy="59085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 y="872646"/>
            <a:ext cx="7388848" cy="53757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College Courses Under 3Hrs	</a:t>
            </a:r>
            <a:endParaRPr lang="en-US" dirty="0"/>
          </a:p>
        </p:txBody>
      </p:sp>
      <p:sp>
        <p:nvSpPr>
          <p:cNvPr id="2" name="Content Placeholder 1"/>
          <p:cNvSpPr>
            <a:spLocks noGrp="1"/>
          </p:cNvSpPr>
          <p:nvPr>
            <p:ph idx="1"/>
          </p:nvPr>
        </p:nvSpPr>
        <p:spPr/>
        <p:txBody>
          <a:bodyPr>
            <a:normAutofit fontScale="77500" lnSpcReduction="20000"/>
          </a:bodyPr>
          <a:lstStyle/>
          <a:p>
            <a:r>
              <a:rPr lang="en-US" sz="2400" dirty="0" smtClean="0"/>
              <a:t>If a college course is not at least 3 credit hours, that class will not receive high school credit.</a:t>
            </a:r>
          </a:p>
          <a:p>
            <a:endParaRPr lang="en-US" sz="2400" dirty="0" smtClean="0"/>
          </a:p>
          <a:p>
            <a:r>
              <a:rPr lang="en-US" sz="2400" dirty="0" smtClean="0"/>
              <a:t>These courses WOULD NOT count towards high school athletic eligibility.</a:t>
            </a:r>
          </a:p>
          <a:p>
            <a:endParaRPr lang="en-US" sz="2400" dirty="0" smtClean="0"/>
          </a:p>
          <a:p>
            <a:r>
              <a:rPr lang="en-US" sz="2400" dirty="0" smtClean="0"/>
              <a:t>These courses WOULD count towards Promise Scholarship eligibility.</a:t>
            </a:r>
          </a:p>
          <a:p>
            <a:endParaRPr lang="en-US" sz="2400" dirty="0" smtClean="0"/>
          </a:p>
          <a:p>
            <a:r>
              <a:rPr lang="en-US" sz="2400" dirty="0" err="1" smtClean="0"/>
              <a:t>Exs</a:t>
            </a:r>
            <a:r>
              <a:rPr lang="en-US" sz="2400" dirty="0" smtClean="0"/>
              <a:t>. HEA 112, MED 120, EGR 150, ACA 122, AER 112, AER 113</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solidFill>
                  <a:srgbClr val="00B050"/>
                </a:solidFill>
              </a:rPr>
              <a:t>Promise Scholarship Criteria</a:t>
            </a:r>
            <a:endParaRPr lang="en-US" dirty="0">
              <a:solidFill>
                <a:srgbClr val="00B050"/>
              </a:solidFill>
            </a:endParaRPr>
          </a:p>
        </p:txBody>
      </p:sp>
      <p:sp>
        <p:nvSpPr>
          <p:cNvPr id="20482" name="Content Placeholder 1"/>
          <p:cNvSpPr>
            <a:spLocks noGrp="1"/>
          </p:cNvSpPr>
          <p:nvPr>
            <p:ph idx="1"/>
          </p:nvPr>
        </p:nvSpPr>
        <p:spPr/>
        <p:txBody>
          <a:bodyPr>
            <a:normAutofit fontScale="62500" lnSpcReduction="20000"/>
          </a:bodyPr>
          <a:lstStyle/>
          <a:p>
            <a:r>
              <a:rPr lang="en-US" sz="2600" dirty="0" smtClean="0"/>
              <a:t>Resident of Moore or Hoke Co.</a:t>
            </a:r>
          </a:p>
          <a:p>
            <a:r>
              <a:rPr lang="en-US" sz="2600" dirty="0" smtClean="0"/>
              <a:t>High School graduate who will attend/take classes from SCC in the Fall semester after graduation.</a:t>
            </a:r>
          </a:p>
          <a:p>
            <a:r>
              <a:rPr lang="en-US" sz="2600" dirty="0" smtClean="0"/>
              <a:t>Successfully complete minimum of 4 CCP courses while in high school.  GPA of 2.0 or higher at SCC. (Some Workforce Classes are counted as multiple credits towards the Promise)</a:t>
            </a:r>
          </a:p>
          <a:p>
            <a:r>
              <a:rPr lang="en-US" sz="2600" dirty="0" smtClean="0"/>
              <a:t>Completion rate of 67% or higher.</a:t>
            </a:r>
          </a:p>
          <a:p>
            <a:r>
              <a:rPr lang="en-US" sz="2600" dirty="0" smtClean="0"/>
              <a:t>Complete enrollment requirements. application to SCC, scholarship application, FAFSA, and attend orientation.</a:t>
            </a:r>
          </a:p>
          <a:p>
            <a:r>
              <a:rPr lang="en-US" sz="2600" dirty="0" smtClean="0"/>
              <a:t>Scholarship covers Tuition for 2 years!</a:t>
            </a:r>
          </a:p>
          <a:p>
            <a:r>
              <a:rPr lang="en-US" sz="2600" dirty="0" smtClean="0">
                <a:solidFill>
                  <a:srgbClr val="FF0000"/>
                </a:solidFill>
              </a:rPr>
              <a:t>LAST PAY SCHOLARSHIP</a:t>
            </a:r>
          </a:p>
          <a:p>
            <a:pPr marL="0" indent="0">
              <a:buNone/>
            </a:pP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FAQ’s	</a:t>
            </a:r>
            <a:endParaRPr lang="en-US" dirty="0"/>
          </a:p>
        </p:txBody>
      </p:sp>
      <p:sp>
        <p:nvSpPr>
          <p:cNvPr id="21506" name="Content Placeholder 1"/>
          <p:cNvSpPr>
            <a:spLocks noGrp="1"/>
          </p:cNvSpPr>
          <p:nvPr>
            <p:ph idx="1"/>
          </p:nvPr>
        </p:nvSpPr>
        <p:spPr>
          <a:xfrm>
            <a:off x="830894" y="1752600"/>
            <a:ext cx="6711654" cy="3966881"/>
          </a:xfrm>
        </p:spPr>
        <p:txBody>
          <a:bodyPr/>
          <a:lstStyle/>
          <a:p>
            <a:pPr eaLnBrk="1" hangingPunct="1">
              <a:buNone/>
            </a:pPr>
            <a:r>
              <a:rPr lang="en-US" sz="2400" dirty="0" smtClean="0">
                <a:solidFill>
                  <a:srgbClr val="00B050"/>
                </a:solidFill>
              </a:rPr>
              <a:t>	</a:t>
            </a:r>
            <a:endParaRPr lang="en-US" sz="2400" dirty="0" smtClean="0"/>
          </a:p>
          <a:p>
            <a:pPr eaLnBrk="1" hangingPunct="1"/>
            <a:r>
              <a:rPr lang="en-US" sz="2400" dirty="0" smtClean="0"/>
              <a:t>Can I complete a full associates degree while in high school before I graduate? </a:t>
            </a:r>
            <a:r>
              <a:rPr lang="en-US" sz="2400" dirty="0" smtClean="0">
                <a:solidFill>
                  <a:srgbClr val="00B050"/>
                </a:solidFill>
              </a:rPr>
              <a:t>Career and College Promise is not designed as an early college program so it is not likely, but possible that students can fulfill high school graduation requirements and the 60+ hrs of college credits needed for an Associates Degree.</a:t>
            </a:r>
            <a:endParaRPr lang="en-US" sz="2400" dirty="0" smtClean="0"/>
          </a:p>
          <a:p>
            <a:pPr eaLnBrk="1" hangingPunct="1"/>
            <a:endParaRPr lang="en-US" dirty="0" smtClean="0">
              <a:solidFill>
                <a:srgbClr val="00B050"/>
              </a:solidFill>
            </a:endParaRPr>
          </a:p>
          <a:p>
            <a:pPr eaLnBrk="1" hangingPunct="1"/>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FAQ’s</a:t>
            </a:r>
            <a:endParaRPr lang="en-US" dirty="0"/>
          </a:p>
        </p:txBody>
      </p:sp>
      <p:sp>
        <p:nvSpPr>
          <p:cNvPr id="2" name="Content Placeholder 1"/>
          <p:cNvSpPr>
            <a:spLocks noGrp="1"/>
          </p:cNvSpPr>
          <p:nvPr>
            <p:ph idx="1"/>
          </p:nvPr>
        </p:nvSpPr>
        <p:spPr>
          <a:xfrm>
            <a:off x="828436" y="1636963"/>
            <a:ext cx="6711654" cy="4006318"/>
          </a:xfrm>
        </p:spPr>
        <p:txBody>
          <a:bodyPr>
            <a:normAutofit fontScale="92500"/>
          </a:bodyPr>
          <a:lstStyle/>
          <a:p>
            <a:pPr>
              <a:buNone/>
              <a:defRPr/>
            </a:pPr>
            <a:endParaRPr lang="en-US" sz="2400" dirty="0" smtClean="0">
              <a:solidFill>
                <a:srgbClr val="00B050"/>
              </a:solidFill>
            </a:endParaRPr>
          </a:p>
          <a:p>
            <a:pPr>
              <a:defRPr/>
            </a:pPr>
            <a:r>
              <a:rPr lang="en-US" sz="2400" dirty="0" smtClean="0"/>
              <a:t>Where and when are the classes taught? </a:t>
            </a:r>
            <a:r>
              <a:rPr lang="en-US" sz="2400" dirty="0">
                <a:solidFill>
                  <a:srgbClr val="00B050"/>
                </a:solidFill>
              </a:rPr>
              <a:t>C</a:t>
            </a:r>
            <a:r>
              <a:rPr lang="en-US" sz="2400" dirty="0" smtClean="0">
                <a:solidFill>
                  <a:srgbClr val="00B050"/>
                </a:solidFill>
              </a:rPr>
              <a:t>lasses are taught at SCC unless they are online. Online classes can be done at home or at PHS.</a:t>
            </a:r>
          </a:p>
          <a:p>
            <a:pPr>
              <a:defRPr/>
            </a:pPr>
            <a:endParaRPr lang="en-US" sz="2400" dirty="0" smtClean="0">
              <a:solidFill>
                <a:srgbClr val="00B050"/>
              </a:solidFill>
            </a:endParaRPr>
          </a:p>
          <a:p>
            <a:pPr>
              <a:defRPr/>
            </a:pPr>
            <a:r>
              <a:rPr lang="en-US" sz="2400" dirty="0" smtClean="0"/>
              <a:t>Are classes everyday or A/B?  </a:t>
            </a:r>
            <a:r>
              <a:rPr lang="en-US" sz="2400" dirty="0" smtClean="0">
                <a:solidFill>
                  <a:srgbClr val="00B050"/>
                </a:solidFill>
              </a:rPr>
              <a:t>Classes are normally a few days a week, not everyday and not on the PHS A/B schedule. They are semester classes, not year long.</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FAQ’s</a:t>
            </a:r>
            <a:endParaRPr lang="en-US" dirty="0"/>
          </a:p>
        </p:txBody>
      </p:sp>
      <p:sp>
        <p:nvSpPr>
          <p:cNvPr id="23554" name="Content Placeholder 1"/>
          <p:cNvSpPr>
            <a:spLocks noGrp="1"/>
          </p:cNvSpPr>
          <p:nvPr>
            <p:ph idx="1"/>
          </p:nvPr>
        </p:nvSpPr>
        <p:spPr>
          <a:xfrm>
            <a:off x="914400" y="2133599"/>
            <a:ext cx="6711654" cy="3433481"/>
          </a:xfrm>
        </p:spPr>
        <p:txBody>
          <a:bodyPr>
            <a:noAutofit/>
          </a:bodyPr>
          <a:lstStyle/>
          <a:p>
            <a:r>
              <a:rPr lang="en-US" sz="2100" dirty="0" smtClean="0"/>
              <a:t>If MCS calendar is different from the college calendar which one do I follow?  </a:t>
            </a:r>
            <a:r>
              <a:rPr lang="en-US" sz="2100" dirty="0" smtClean="0">
                <a:solidFill>
                  <a:srgbClr val="00B050"/>
                </a:solidFill>
              </a:rPr>
              <a:t>Both, you will follow the SCC calendar for all your SCC classes and the MCS calendar for all your PHS classes.  This could mean for example your spring breaks would be different.</a:t>
            </a:r>
          </a:p>
          <a:p>
            <a:r>
              <a:rPr lang="en-US" sz="2100" dirty="0" smtClean="0"/>
              <a:t>What are the consequences for a dropped or failed class?  </a:t>
            </a:r>
            <a:r>
              <a:rPr lang="en-US" sz="2100" dirty="0" smtClean="0">
                <a:solidFill>
                  <a:srgbClr val="00B050"/>
                </a:solidFill>
              </a:rPr>
              <a:t>All class drops and/or grades will be reported on your college AND high school transcripts if not dropped within the specified time period.  This could affect college/high school GPA as well as completion percentage.  It could also affect high school sports eligibility.</a:t>
            </a:r>
            <a:endParaRPr lang="en-US" sz="21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a:t>
            </a:r>
            <a:endParaRPr lang="en-US" dirty="0"/>
          </a:p>
        </p:txBody>
      </p:sp>
      <p:sp>
        <p:nvSpPr>
          <p:cNvPr id="3" name="Content Placeholder 2"/>
          <p:cNvSpPr>
            <a:spLocks noGrp="1"/>
          </p:cNvSpPr>
          <p:nvPr>
            <p:ph idx="1"/>
          </p:nvPr>
        </p:nvSpPr>
        <p:spPr/>
        <p:txBody>
          <a:bodyPr>
            <a:noAutofit/>
          </a:bodyPr>
          <a:lstStyle/>
          <a:p>
            <a:r>
              <a:rPr lang="en-US" dirty="0" smtClean="0"/>
              <a:t>How do I know if my class at SCC will transfer to the University I want to go to?</a:t>
            </a:r>
          </a:p>
          <a:p>
            <a:pPr lvl="1"/>
            <a:r>
              <a:rPr lang="en-US" sz="1800" dirty="0" smtClean="0">
                <a:solidFill>
                  <a:srgbClr val="00B050"/>
                </a:solidFill>
              </a:rPr>
              <a:t>Transfer Pathway classes will transfer to all PUBLIC 4 year NC schools as well as many private schools in state (with grade of A, B, or C).  Classes can and do also transfer to out of state schools, but those schools/classes must be looked at on an individual basis.</a:t>
            </a:r>
          </a:p>
          <a:p>
            <a:pPr lvl="1"/>
            <a:r>
              <a:rPr lang="en-US" sz="1800" dirty="0" smtClean="0"/>
              <a:t>LINKS TO HELP WITH TRANSFER QUESTIONS</a:t>
            </a:r>
          </a:p>
          <a:p>
            <a:pPr lvl="2"/>
            <a:r>
              <a:rPr lang="en-US" sz="1800" dirty="0">
                <a:solidFill>
                  <a:srgbClr val="00B050"/>
                </a:solidFill>
              </a:rPr>
              <a:t>  </a:t>
            </a:r>
            <a:r>
              <a:rPr lang="en-US" sz="1800" dirty="0" smtClean="0">
                <a:solidFill>
                  <a:srgbClr val="00B050"/>
                </a:solidFill>
                <a:hlinkClick r:id="rId2"/>
              </a:rPr>
              <a:t>UNC System Transfer Resource</a:t>
            </a:r>
            <a:endParaRPr lang="en-US" sz="1800" dirty="0" smtClean="0">
              <a:solidFill>
                <a:srgbClr val="00B050"/>
              </a:solidFill>
            </a:endParaRPr>
          </a:p>
          <a:p>
            <a:pPr lvl="2"/>
            <a:r>
              <a:rPr lang="en-US" sz="1800" dirty="0" smtClean="0">
                <a:solidFill>
                  <a:srgbClr val="00B050"/>
                </a:solidFill>
                <a:hlinkClick r:id="rId3"/>
              </a:rPr>
              <a:t>UNC System Course Equivalencies</a:t>
            </a:r>
            <a:endParaRPr lang="en-US" sz="1800" dirty="0">
              <a:solidFill>
                <a:srgbClr val="00B050"/>
              </a:solidFill>
            </a:endParaRPr>
          </a:p>
        </p:txBody>
      </p:sp>
    </p:spTree>
    <p:extLst>
      <p:ext uri="{BB962C8B-B14F-4D97-AF65-F5344CB8AC3E}">
        <p14:creationId xmlns:p14="http://schemas.microsoft.com/office/powerpoint/2010/main" val="4835777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FAQ’s	</a:t>
            </a:r>
            <a:endParaRPr lang="en-US" dirty="0"/>
          </a:p>
        </p:txBody>
      </p:sp>
      <p:sp>
        <p:nvSpPr>
          <p:cNvPr id="24578" name="Content Placeholder 1"/>
          <p:cNvSpPr>
            <a:spLocks noGrp="1"/>
          </p:cNvSpPr>
          <p:nvPr>
            <p:ph idx="1"/>
          </p:nvPr>
        </p:nvSpPr>
        <p:spPr>
          <a:xfrm>
            <a:off x="914400" y="2133600"/>
            <a:ext cx="6711654" cy="3585881"/>
          </a:xfrm>
        </p:spPr>
        <p:txBody>
          <a:bodyPr>
            <a:noAutofit/>
          </a:bodyPr>
          <a:lstStyle/>
          <a:p>
            <a:r>
              <a:rPr lang="en-US" sz="2000" dirty="0" smtClean="0"/>
              <a:t>I am interested in the Promise Scholarship, can I take all 4 required classes 2</a:t>
            </a:r>
            <a:r>
              <a:rPr lang="en-US" sz="2000" baseline="30000" dirty="0" smtClean="0"/>
              <a:t>nd</a:t>
            </a:r>
            <a:r>
              <a:rPr lang="en-US" sz="2000" dirty="0" smtClean="0"/>
              <a:t> semester of my senior year? </a:t>
            </a:r>
            <a:r>
              <a:rPr lang="en-US" sz="2000" dirty="0" smtClean="0">
                <a:solidFill>
                  <a:srgbClr val="00B050"/>
                </a:solidFill>
              </a:rPr>
              <a:t>While it may be possible it could also be hard to schedule all 4 classes in 1 semester.  It can happen, but a student may need to be more flexible with their class requests.</a:t>
            </a:r>
          </a:p>
          <a:p>
            <a:endParaRPr lang="en-US" sz="2000" dirty="0" smtClean="0">
              <a:solidFill>
                <a:srgbClr val="00B050"/>
              </a:solidFill>
            </a:endParaRPr>
          </a:p>
          <a:p>
            <a:r>
              <a:rPr lang="en-US" sz="2000" dirty="0" smtClean="0"/>
              <a:t>How are the classes at SCC weighted?  </a:t>
            </a:r>
            <a:r>
              <a:rPr lang="en-US" sz="2000" dirty="0" smtClean="0">
                <a:solidFill>
                  <a:srgbClr val="00B050"/>
                </a:solidFill>
              </a:rPr>
              <a:t>Transfer classes are given 1 extra quality point for their GPA = AP class weights.  Career Technical/Cont. Ed. classes are not weighted.</a:t>
            </a:r>
            <a:endParaRPr lang="en-US" sz="20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	</a:t>
            </a:r>
            <a:endParaRPr lang="en-US" dirty="0"/>
          </a:p>
        </p:txBody>
      </p:sp>
      <p:sp>
        <p:nvSpPr>
          <p:cNvPr id="3" name="Content Placeholder 2"/>
          <p:cNvSpPr>
            <a:spLocks noGrp="1"/>
          </p:cNvSpPr>
          <p:nvPr>
            <p:ph idx="1"/>
          </p:nvPr>
        </p:nvSpPr>
        <p:spPr>
          <a:xfrm>
            <a:off x="1371600" y="2362200"/>
            <a:ext cx="6345260" cy="3530600"/>
          </a:xfrm>
        </p:spPr>
        <p:txBody>
          <a:bodyPr>
            <a:noAutofit/>
          </a:bodyPr>
          <a:lstStyle/>
          <a:p>
            <a:r>
              <a:rPr lang="en-US" sz="2000" dirty="0" smtClean="0"/>
              <a:t>As a parent will the professors communicate with me or just the student?</a:t>
            </a:r>
          </a:p>
          <a:p>
            <a:pPr marL="457207" lvl="1" indent="0">
              <a:buNone/>
            </a:pPr>
            <a:r>
              <a:rPr lang="en-US" sz="2000" dirty="0" smtClean="0">
                <a:solidFill>
                  <a:srgbClr val="00B050"/>
                </a:solidFill>
              </a:rPr>
              <a:t>The professors will only communicate with the students at the college level even though we here at PHS still consider them high school students.  So, if there is an issue the student must initiate that conversation with the professor.  You as the parent can help with the email or going through questions to ask the professor but all communication will go from the student to professor and back.  I can also ask questions on the student’s behalf through my contact at SCC, Ms. Yarrington.</a:t>
            </a:r>
            <a:endParaRPr lang="en-US" sz="2000" dirty="0">
              <a:solidFill>
                <a:srgbClr val="00B050"/>
              </a:solidFill>
            </a:endParaRPr>
          </a:p>
        </p:txBody>
      </p:sp>
    </p:spTree>
    <p:extLst>
      <p:ext uri="{BB962C8B-B14F-4D97-AF65-F5344CB8AC3E}">
        <p14:creationId xmlns:p14="http://schemas.microsoft.com/office/powerpoint/2010/main" val="3956290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Quick Facts</a:t>
            </a:r>
            <a:endParaRPr lang="en-US" dirty="0"/>
          </a:p>
        </p:txBody>
      </p:sp>
      <p:sp>
        <p:nvSpPr>
          <p:cNvPr id="10242" name="Content Placeholder 3"/>
          <p:cNvSpPr>
            <a:spLocks noGrp="1"/>
          </p:cNvSpPr>
          <p:nvPr>
            <p:ph idx="1"/>
          </p:nvPr>
        </p:nvSpPr>
        <p:spPr/>
        <p:txBody>
          <a:bodyPr/>
          <a:lstStyle/>
          <a:p>
            <a:pPr eaLnBrk="1" hangingPunct="1"/>
            <a:r>
              <a:rPr lang="en-US" dirty="0" smtClean="0"/>
              <a:t>Partnership between NC, community colleges, and high schools to allow qualified students to take certain courses while still in high school.</a:t>
            </a:r>
          </a:p>
          <a:p>
            <a:pPr eaLnBrk="1" hangingPunct="1"/>
            <a:r>
              <a:rPr lang="en-US" dirty="0" smtClean="0"/>
              <a:t>Not all courses taught at SCC are available to high school students---only those in the CCP agreement. </a:t>
            </a:r>
          </a:p>
          <a:p>
            <a:pPr marL="0" indent="0" eaLnBrk="1" hangingPunct="1">
              <a:buNone/>
            </a:pPr>
            <a:r>
              <a:rPr lang="en-US" dirty="0" smtClean="0"/>
              <a:t>  </a:t>
            </a:r>
            <a:r>
              <a:rPr lang="en-US" dirty="0" smtClean="0">
                <a:hlinkClick r:id="rId2"/>
              </a:rPr>
              <a:t>Career and College Promise Information Website</a:t>
            </a:r>
            <a:endParaRPr lang="en-US" dirty="0" smtClean="0"/>
          </a:p>
          <a:p>
            <a:pPr eaLnBrk="1" hangingPunct="1"/>
            <a:r>
              <a:rPr lang="en-US" dirty="0" smtClean="0"/>
              <a:t>Students must qualify, register, and apply for courses.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a:t>
            </a:r>
            <a:endParaRPr lang="en-US" dirty="0"/>
          </a:p>
        </p:txBody>
      </p:sp>
      <p:sp>
        <p:nvSpPr>
          <p:cNvPr id="3" name="Content Placeholder 2"/>
          <p:cNvSpPr>
            <a:spLocks noGrp="1"/>
          </p:cNvSpPr>
          <p:nvPr>
            <p:ph idx="1"/>
          </p:nvPr>
        </p:nvSpPr>
        <p:spPr>
          <a:xfrm>
            <a:off x="1371600" y="2438400"/>
            <a:ext cx="6345260" cy="3530600"/>
          </a:xfrm>
        </p:spPr>
        <p:txBody>
          <a:bodyPr/>
          <a:lstStyle/>
          <a:p>
            <a:r>
              <a:rPr lang="en-US" sz="2000" dirty="0" smtClean="0"/>
              <a:t>If I have a 504 or IEP plan do I still get accommodations at SCC?</a:t>
            </a:r>
            <a:endParaRPr lang="en-US" sz="2000" dirty="0" smtClean="0">
              <a:solidFill>
                <a:srgbClr val="00B050"/>
              </a:solidFill>
            </a:endParaRPr>
          </a:p>
          <a:p>
            <a:pPr marL="457207" lvl="1" indent="0">
              <a:buNone/>
            </a:pPr>
            <a:r>
              <a:rPr lang="en-US" sz="2000" dirty="0" smtClean="0">
                <a:solidFill>
                  <a:srgbClr val="00B050"/>
                </a:solidFill>
              </a:rPr>
              <a:t>Yes, we would send a copy of your high school plan to SCC and they would develop an Accommodation Plan for SCC.  It may include all or some of the same accommodations students receive at PHS.  The student would share that plan with their professor(s).</a:t>
            </a:r>
            <a:endParaRPr lang="en-US" sz="2000" dirty="0">
              <a:solidFill>
                <a:srgbClr val="00B050"/>
              </a:solidFill>
            </a:endParaRPr>
          </a:p>
          <a:p>
            <a:pPr marL="457207" lvl="1" indent="0">
              <a:buNone/>
            </a:pPr>
            <a:endParaRPr lang="en-US" dirty="0" smtClean="0">
              <a:solidFill>
                <a:srgbClr val="00B050"/>
              </a:solidFill>
            </a:endParaRPr>
          </a:p>
        </p:txBody>
      </p:sp>
    </p:spTree>
    <p:extLst>
      <p:ext uri="{BB962C8B-B14F-4D97-AF65-F5344CB8AC3E}">
        <p14:creationId xmlns:p14="http://schemas.microsoft.com/office/powerpoint/2010/main" val="42149989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FAQ’s	</a:t>
            </a:r>
            <a:endParaRPr lang="en-US" dirty="0"/>
          </a:p>
        </p:txBody>
      </p:sp>
      <p:sp>
        <p:nvSpPr>
          <p:cNvPr id="2" name="Content Placeholder 1"/>
          <p:cNvSpPr>
            <a:spLocks noGrp="1"/>
          </p:cNvSpPr>
          <p:nvPr>
            <p:ph idx="1"/>
          </p:nvPr>
        </p:nvSpPr>
        <p:spPr/>
        <p:txBody>
          <a:bodyPr/>
          <a:lstStyle/>
          <a:p>
            <a:r>
              <a:rPr lang="en-US" sz="2200" dirty="0" smtClean="0"/>
              <a:t>Can CCP courses be taken during the summer?  </a:t>
            </a:r>
            <a:r>
              <a:rPr lang="en-US" sz="2200" dirty="0" smtClean="0">
                <a:solidFill>
                  <a:srgbClr val="00B050"/>
                </a:solidFill>
              </a:rPr>
              <a:t>Yes, after your 11</a:t>
            </a:r>
            <a:r>
              <a:rPr lang="en-US" sz="2200" baseline="30000" dirty="0" smtClean="0">
                <a:solidFill>
                  <a:srgbClr val="00B050"/>
                </a:solidFill>
              </a:rPr>
              <a:t>th</a:t>
            </a:r>
            <a:r>
              <a:rPr lang="en-US" sz="2200" dirty="0" smtClean="0">
                <a:solidFill>
                  <a:srgbClr val="00B050"/>
                </a:solidFill>
              </a:rPr>
              <a:t> and 12</a:t>
            </a:r>
            <a:r>
              <a:rPr lang="en-US" sz="2200" baseline="30000" dirty="0" smtClean="0">
                <a:solidFill>
                  <a:srgbClr val="00B050"/>
                </a:solidFill>
              </a:rPr>
              <a:t>th</a:t>
            </a:r>
            <a:r>
              <a:rPr lang="en-US" sz="2200" dirty="0" smtClean="0">
                <a:solidFill>
                  <a:srgbClr val="00B050"/>
                </a:solidFill>
              </a:rPr>
              <a:t> grade year classes that are “CCP” classes can be taken during the summer terms at SCC.  Issues can arise with the timing of the end of our semester and the beginning of SCC’s summer term.  </a:t>
            </a:r>
            <a:endParaRPr lang="en-US" dirty="0" smtClean="0">
              <a:solidFill>
                <a:srgbClr val="00B050"/>
              </a:solidFill>
            </a:endParaRP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FAQ’s	</a:t>
            </a:r>
            <a:endParaRPr lang="en-US" dirty="0"/>
          </a:p>
        </p:txBody>
      </p:sp>
      <p:sp>
        <p:nvSpPr>
          <p:cNvPr id="2" name="Content Placeholder 1"/>
          <p:cNvSpPr>
            <a:spLocks noGrp="1"/>
          </p:cNvSpPr>
          <p:nvPr>
            <p:ph idx="1"/>
          </p:nvPr>
        </p:nvSpPr>
        <p:spPr>
          <a:xfrm>
            <a:off x="828436" y="2209800"/>
            <a:ext cx="6711654" cy="3433481"/>
          </a:xfrm>
        </p:spPr>
        <p:txBody>
          <a:bodyPr>
            <a:noAutofit/>
          </a:bodyPr>
          <a:lstStyle/>
          <a:p>
            <a:r>
              <a:rPr lang="en-US" sz="1400" dirty="0" smtClean="0"/>
              <a:t>When do I get a schedule from SCC?</a:t>
            </a:r>
          </a:p>
          <a:p>
            <a:pPr marL="1087438" lvl="2" indent="-457200">
              <a:buAutoNum type="arabicParenR"/>
            </a:pPr>
            <a:r>
              <a:rPr lang="en-US" sz="1600" dirty="0" smtClean="0">
                <a:solidFill>
                  <a:srgbClr val="00B050"/>
                </a:solidFill>
              </a:rPr>
              <a:t>March--Meet with PHS counselor and myself turn in request(s).</a:t>
            </a:r>
          </a:p>
          <a:p>
            <a:pPr marL="1087438" lvl="2" indent="-457200">
              <a:buAutoNum type="arabicParenR"/>
            </a:pPr>
            <a:r>
              <a:rPr lang="en-US" sz="1600" dirty="0" smtClean="0">
                <a:solidFill>
                  <a:srgbClr val="00B050"/>
                </a:solidFill>
              </a:rPr>
              <a:t>April—SCC registers students for fall classes. At that point students will have online access to view their SCC schedule—Students will be emailed instructions how to view that (PHS email)</a:t>
            </a:r>
          </a:p>
          <a:p>
            <a:pPr marL="1087438" lvl="2" indent="-457200">
              <a:buAutoNum type="arabicParenR"/>
            </a:pPr>
            <a:r>
              <a:rPr lang="en-US" sz="1600" dirty="0" smtClean="0">
                <a:solidFill>
                  <a:srgbClr val="00B050"/>
                </a:solidFill>
              </a:rPr>
              <a:t>End July/Early Aug.—Conflict Days at PHS to work on schedule conflicts</a:t>
            </a:r>
          </a:p>
          <a:p>
            <a:pPr marL="1087438" lvl="2" indent="-457200">
              <a:buAutoNum type="arabicParenR"/>
            </a:pPr>
            <a:r>
              <a:rPr lang="en-US" sz="1600" dirty="0" smtClean="0">
                <a:solidFill>
                  <a:srgbClr val="00B050"/>
                </a:solidFill>
              </a:rPr>
              <a:t>August 15</a:t>
            </a:r>
            <a:r>
              <a:rPr lang="en-US" sz="1600" baseline="30000" dirty="0" smtClean="0">
                <a:solidFill>
                  <a:srgbClr val="00B050"/>
                </a:solidFill>
              </a:rPr>
              <a:t>th</a:t>
            </a:r>
            <a:r>
              <a:rPr lang="en-US" sz="1600" dirty="0" smtClean="0">
                <a:solidFill>
                  <a:srgbClr val="00B050"/>
                </a:solidFill>
              </a:rPr>
              <a:t>---1</a:t>
            </a:r>
            <a:r>
              <a:rPr lang="en-US" sz="1600" baseline="30000" dirty="0" smtClean="0">
                <a:solidFill>
                  <a:srgbClr val="00B050"/>
                </a:solidFill>
              </a:rPr>
              <a:t>st</a:t>
            </a:r>
            <a:r>
              <a:rPr lang="en-US" sz="1600" dirty="0" smtClean="0">
                <a:solidFill>
                  <a:srgbClr val="00B050"/>
                </a:solidFill>
              </a:rPr>
              <a:t> day of Fall Semester FOR SCC</a:t>
            </a:r>
          </a:p>
          <a:p>
            <a:pPr marL="1087438" lvl="2" indent="-457200">
              <a:buAutoNum type="arabicParenR"/>
            </a:pPr>
            <a:r>
              <a:rPr lang="en-US" sz="1600" dirty="0" smtClean="0">
                <a:solidFill>
                  <a:srgbClr val="00B050"/>
                </a:solidFill>
              </a:rPr>
              <a:t>August ??</a:t>
            </a:r>
            <a:r>
              <a:rPr lang="en-US" sz="1600" dirty="0" err="1" smtClean="0">
                <a:solidFill>
                  <a:srgbClr val="00B050"/>
                </a:solidFill>
              </a:rPr>
              <a:t>th</a:t>
            </a:r>
            <a:r>
              <a:rPr lang="en-US" sz="1600" dirty="0" smtClean="0">
                <a:solidFill>
                  <a:srgbClr val="00B050"/>
                </a:solidFill>
              </a:rPr>
              <a:t>—1</a:t>
            </a:r>
            <a:r>
              <a:rPr lang="en-US" sz="1600" baseline="30000" dirty="0" smtClean="0">
                <a:solidFill>
                  <a:srgbClr val="00B050"/>
                </a:solidFill>
              </a:rPr>
              <a:t>st</a:t>
            </a:r>
            <a:r>
              <a:rPr lang="en-US" sz="1600" dirty="0" smtClean="0">
                <a:solidFill>
                  <a:srgbClr val="00B050"/>
                </a:solidFill>
              </a:rPr>
              <a:t> day of Fall Semester FOR PHS</a:t>
            </a:r>
          </a:p>
          <a:p>
            <a:pPr marL="1087438" lvl="2" indent="-457200">
              <a:buNone/>
            </a:pPr>
            <a:r>
              <a:rPr lang="en-US" sz="1600" dirty="0" smtClean="0">
                <a:solidFill>
                  <a:srgbClr val="00B050"/>
                </a:solidFill>
              </a:rPr>
              <a:t>*    Students could also choose or be scheduled for spring classes w/out having a Fall class.</a:t>
            </a:r>
            <a:endParaRPr lang="en-US" sz="1600" dirty="0">
              <a:solidFill>
                <a:srgbClr val="00B05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18882"/>
          </a:xfrm>
        </p:spPr>
        <p:txBody>
          <a:bodyPr/>
          <a:lstStyle/>
          <a:p>
            <a:r>
              <a:rPr lang="en-US" dirty="0" smtClean="0"/>
              <a:t>Contact Information</a:t>
            </a:r>
            <a:endParaRPr lang="en-US" dirty="0"/>
          </a:p>
        </p:txBody>
      </p:sp>
      <p:sp>
        <p:nvSpPr>
          <p:cNvPr id="3" name="Content Placeholder 2"/>
          <p:cNvSpPr>
            <a:spLocks noGrp="1"/>
          </p:cNvSpPr>
          <p:nvPr>
            <p:ph idx="1"/>
          </p:nvPr>
        </p:nvSpPr>
        <p:spPr>
          <a:xfrm>
            <a:off x="762000" y="1752600"/>
            <a:ext cx="7543800" cy="4648200"/>
          </a:xfrm>
        </p:spPr>
        <p:txBody>
          <a:bodyPr>
            <a:normAutofit fontScale="92500" lnSpcReduction="20000"/>
          </a:bodyPr>
          <a:lstStyle/>
          <a:p>
            <a:pPr marL="0" indent="0">
              <a:buNone/>
            </a:pPr>
            <a:endParaRPr lang="en-US" sz="2200" dirty="0"/>
          </a:p>
          <a:p>
            <a:r>
              <a:rPr lang="en-US" sz="2200" dirty="0" smtClean="0"/>
              <a:t>Kimberly McMillan—Associate Dean of Instruction, CCP </a:t>
            </a:r>
            <a:r>
              <a:rPr lang="en-US" sz="2200" dirty="0" smtClean="0">
                <a:hlinkClick r:id="rId3"/>
              </a:rPr>
              <a:t>mcmillank@sandhills.edu</a:t>
            </a:r>
            <a:r>
              <a:rPr lang="en-US" sz="2200" dirty="0" smtClean="0"/>
              <a:t>  (910) 246-4111</a:t>
            </a:r>
          </a:p>
          <a:p>
            <a:r>
              <a:rPr lang="en-US" sz="2200" dirty="0" smtClean="0"/>
              <a:t>Elizabeth Yarrington- Director High </a:t>
            </a:r>
            <a:r>
              <a:rPr lang="en-US" sz="2200" dirty="0"/>
              <a:t>School Relations for Moore </a:t>
            </a:r>
            <a:r>
              <a:rPr lang="en-US" sz="2200" dirty="0" smtClean="0"/>
              <a:t>County </a:t>
            </a:r>
            <a:r>
              <a:rPr lang="en-US" dirty="0">
                <a:hlinkClick r:id="rId4"/>
              </a:rPr>
              <a:t>yarringtone@sandhills.edu </a:t>
            </a:r>
            <a:r>
              <a:rPr lang="en-US" sz="2200" dirty="0" smtClean="0"/>
              <a:t>(910</a:t>
            </a:r>
            <a:r>
              <a:rPr lang="en-US" sz="2200" dirty="0"/>
              <a:t>) </a:t>
            </a:r>
            <a:r>
              <a:rPr lang="en-US" sz="2200" dirty="0" smtClean="0"/>
              <a:t>695-3713</a:t>
            </a:r>
          </a:p>
          <a:p>
            <a:r>
              <a:rPr lang="en-US" sz="2200" dirty="0" smtClean="0"/>
              <a:t>Jonathan Garrison- Director Sandhills Promise, Scholarships, Recruitment  </a:t>
            </a:r>
            <a:r>
              <a:rPr lang="en-US" sz="2200" dirty="0" smtClean="0">
                <a:hlinkClick r:id="rId5"/>
              </a:rPr>
              <a:t>garrisonj@sandhills.edu</a:t>
            </a:r>
            <a:r>
              <a:rPr lang="en-US" sz="2200" dirty="0" smtClean="0"/>
              <a:t>  (910) 695-3726</a:t>
            </a:r>
          </a:p>
          <a:p>
            <a:r>
              <a:rPr lang="en-US" sz="2200" dirty="0" smtClean="0"/>
              <a:t>Rachel Mashburn - Sandhills Promise and HS Recruiter </a:t>
            </a:r>
            <a:r>
              <a:rPr lang="en-US" sz="2200" dirty="0" smtClean="0">
                <a:hlinkClick r:id="rId6"/>
              </a:rPr>
              <a:t>mashburnr@sandhills.edu</a:t>
            </a:r>
            <a:r>
              <a:rPr lang="en-US" sz="2200" dirty="0" smtClean="0"/>
              <a:t>    (910) 246-5366</a:t>
            </a:r>
            <a:endParaRPr lang="en-US" sz="2200" dirty="0"/>
          </a:p>
          <a:p>
            <a:r>
              <a:rPr lang="en-US" sz="2200" dirty="0" smtClean="0"/>
              <a:t>Jason Levister - Director Workforce/Continuing Education CCP </a:t>
            </a:r>
            <a:r>
              <a:rPr lang="en-US" sz="2200" dirty="0" smtClean="0">
                <a:hlinkClick r:id="rId7"/>
              </a:rPr>
              <a:t>levisterj@sandhills.edu</a:t>
            </a:r>
            <a:r>
              <a:rPr lang="en-US" sz="2200" dirty="0" smtClean="0"/>
              <a:t>  (910) 695-3778</a:t>
            </a:r>
          </a:p>
          <a:p>
            <a:r>
              <a:rPr lang="en-US" sz="2200" dirty="0"/>
              <a:t>Joshua Newton—PHS CCP Counselor </a:t>
            </a:r>
            <a:r>
              <a:rPr lang="en-US" sz="2200" dirty="0">
                <a:hlinkClick r:id="rId8"/>
              </a:rPr>
              <a:t>jnewton@ncmcs.org</a:t>
            </a:r>
            <a:r>
              <a:rPr lang="en-US" sz="2200" dirty="0"/>
              <a:t> (910) 692-6554</a:t>
            </a:r>
          </a:p>
          <a:p>
            <a:endParaRPr lang="en-US" sz="2200" dirty="0" smtClean="0"/>
          </a:p>
          <a:p>
            <a:endParaRPr lang="en-US" dirty="0"/>
          </a:p>
          <a:p>
            <a:endParaRPr lang="en-US" dirty="0"/>
          </a:p>
          <a:p>
            <a:endParaRPr lang="en-US" dirty="0"/>
          </a:p>
        </p:txBody>
      </p:sp>
    </p:spTree>
    <p:extLst>
      <p:ext uri="{BB962C8B-B14F-4D97-AF65-F5344CB8AC3E}">
        <p14:creationId xmlns:p14="http://schemas.microsoft.com/office/powerpoint/2010/main" val="599678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PURPOSE OF THE CAREER AND COLLEGE PROMISE PROGRAM</a:t>
            </a:r>
            <a:endParaRPr lang="en-US" sz="3500" dirty="0"/>
          </a:p>
        </p:txBody>
      </p:sp>
      <p:sp>
        <p:nvSpPr>
          <p:cNvPr id="3" name="Content Placeholder 2"/>
          <p:cNvSpPr>
            <a:spLocks noGrp="1"/>
          </p:cNvSpPr>
          <p:nvPr>
            <p:ph idx="1"/>
          </p:nvPr>
        </p:nvSpPr>
        <p:spPr>
          <a:xfrm>
            <a:off x="835810" y="1853248"/>
            <a:ext cx="6711654" cy="4195481"/>
          </a:xfrm>
        </p:spPr>
        <p:txBody>
          <a:bodyPr>
            <a:normAutofit fontScale="92500"/>
          </a:bodyPr>
          <a:lstStyle/>
          <a:p>
            <a:endParaRPr lang="en-US" dirty="0" smtClean="0"/>
          </a:p>
          <a:p>
            <a:r>
              <a:rPr lang="en-US" sz="2600" dirty="0" smtClean="0"/>
              <a:t>To allow students the chance to earn a greater number of college credits while still in high school.</a:t>
            </a:r>
            <a:endParaRPr lang="en-US" sz="2600" dirty="0"/>
          </a:p>
          <a:p>
            <a:r>
              <a:rPr lang="en-US" sz="2600" dirty="0" smtClean="0"/>
              <a:t>To earn credits towards a specific associates degree while in high school.</a:t>
            </a:r>
          </a:p>
          <a:p>
            <a:r>
              <a:rPr lang="en-US" sz="2600" dirty="0" smtClean="0"/>
              <a:t>To complete certifications while still in high school.</a:t>
            </a:r>
          </a:p>
          <a:p>
            <a:r>
              <a:rPr lang="en-US" sz="2600" dirty="0" smtClean="0"/>
              <a:t>To experience a college class in </a:t>
            </a:r>
            <a:r>
              <a:rPr lang="en-US" sz="2600" dirty="0"/>
              <a:t>a</a:t>
            </a:r>
            <a:r>
              <a:rPr lang="en-US" sz="2600" dirty="0" smtClean="0"/>
              <a:t> college setting.</a:t>
            </a:r>
            <a:endParaRPr lang="en-US" sz="2600" dirty="0"/>
          </a:p>
        </p:txBody>
      </p:sp>
    </p:spTree>
    <p:extLst>
      <p:ext uri="{BB962C8B-B14F-4D97-AF65-F5344CB8AC3E}">
        <p14:creationId xmlns:p14="http://schemas.microsoft.com/office/powerpoint/2010/main" val="965988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Why consider Sandhills (SCC) while </a:t>
            </a:r>
            <a:r>
              <a:rPr lang="en-US" dirty="0"/>
              <a:t>s</a:t>
            </a:r>
            <a:r>
              <a:rPr lang="en-US" dirty="0" smtClean="0"/>
              <a:t>till in high </a:t>
            </a:r>
            <a:r>
              <a:rPr lang="en-US" dirty="0"/>
              <a:t>s</a:t>
            </a:r>
            <a:r>
              <a:rPr lang="en-US" dirty="0" smtClean="0"/>
              <a:t>chool?</a:t>
            </a:r>
            <a:endParaRPr lang="en-US" dirty="0"/>
          </a:p>
        </p:txBody>
      </p:sp>
      <p:sp>
        <p:nvSpPr>
          <p:cNvPr id="11266" name="Content Placeholder 2"/>
          <p:cNvSpPr>
            <a:spLocks noGrp="1"/>
          </p:cNvSpPr>
          <p:nvPr>
            <p:ph idx="1"/>
          </p:nvPr>
        </p:nvSpPr>
        <p:spPr/>
        <p:txBody>
          <a:bodyPr>
            <a:normAutofit fontScale="70000" lnSpcReduction="20000"/>
          </a:bodyPr>
          <a:lstStyle/>
          <a:p>
            <a:pPr eaLnBrk="1" hangingPunct="1"/>
            <a:r>
              <a:rPr lang="en-US" sz="2200" dirty="0" smtClean="0"/>
              <a:t>Classes are tuition </a:t>
            </a:r>
            <a:r>
              <a:rPr lang="en-US" sz="2200" dirty="0" smtClean="0">
                <a:solidFill>
                  <a:srgbClr val="00B050"/>
                </a:solidFill>
              </a:rPr>
              <a:t>FREE</a:t>
            </a:r>
            <a:r>
              <a:rPr lang="en-US" sz="2200" dirty="0" smtClean="0"/>
              <a:t>. (Some classes do have fees that you must pay Ex. Auto., Aviation, or Cosmo.)</a:t>
            </a:r>
          </a:p>
          <a:p>
            <a:pPr eaLnBrk="1" hangingPunct="1"/>
            <a:r>
              <a:rPr lang="en-US" sz="2200" dirty="0" smtClean="0"/>
              <a:t>Books or Online Book Codes are provided at </a:t>
            </a:r>
            <a:r>
              <a:rPr lang="en-US" sz="2200" dirty="0" smtClean="0">
                <a:solidFill>
                  <a:srgbClr val="00B050"/>
                </a:solidFill>
              </a:rPr>
              <a:t>no cost</a:t>
            </a:r>
            <a:r>
              <a:rPr lang="en-US" sz="2200" dirty="0" smtClean="0"/>
              <a:t>. </a:t>
            </a:r>
            <a:r>
              <a:rPr lang="en-US" sz="2200" dirty="0" smtClean="0">
                <a:solidFill>
                  <a:srgbClr val="FF0000"/>
                </a:solidFill>
              </a:rPr>
              <a:t>Books/Codes are available for the 1</a:t>
            </a:r>
            <a:r>
              <a:rPr lang="en-US" sz="2200" baseline="30000" dirty="0" smtClean="0">
                <a:solidFill>
                  <a:srgbClr val="FF0000"/>
                </a:solidFill>
              </a:rPr>
              <a:t>st</a:t>
            </a:r>
            <a:r>
              <a:rPr lang="en-US" sz="2200" dirty="0" smtClean="0">
                <a:solidFill>
                  <a:srgbClr val="FF0000"/>
                </a:solidFill>
              </a:rPr>
              <a:t> week of each semester, if a student doesn’t pick it up by then, they would be responsible for payment.  They must be returned at the end of the semester.</a:t>
            </a:r>
          </a:p>
          <a:p>
            <a:pPr eaLnBrk="1" hangingPunct="1"/>
            <a:r>
              <a:rPr lang="en-US" sz="2200" dirty="0" smtClean="0"/>
              <a:t>Students can earn high school AND college credit.</a:t>
            </a:r>
          </a:p>
          <a:p>
            <a:pPr eaLnBrk="1" hangingPunct="1"/>
            <a:r>
              <a:rPr lang="en-US" sz="2200" dirty="0" smtClean="0"/>
              <a:t>Many credits can transfer directly to 4 yr colleges/universities.  (Grade of C or higher)</a:t>
            </a:r>
          </a:p>
          <a:p>
            <a:pPr eaLnBrk="1" hangingPunct="1"/>
            <a:r>
              <a:rPr lang="en-US" sz="2200" dirty="0" smtClean="0"/>
              <a:t>Students get the experience of college while still at home. </a:t>
            </a:r>
          </a:p>
          <a:p>
            <a:pPr eaLnBrk="1" hangingPunct="1"/>
            <a:r>
              <a:rPr lang="en-US" sz="2200" dirty="0" smtClean="0"/>
              <a:t> Could allow you to qualify for a </a:t>
            </a:r>
            <a:r>
              <a:rPr lang="en-US" sz="2200" dirty="0" smtClean="0">
                <a:solidFill>
                  <a:srgbClr val="00B050"/>
                </a:solidFill>
              </a:rPr>
              <a:t>Sandhills Promise Scholarship</a:t>
            </a:r>
            <a:r>
              <a:rPr lang="en-US" sz="2200" dirty="0" smtClean="0"/>
              <a:t>. </a:t>
            </a:r>
          </a:p>
          <a:p>
            <a:pPr eaLnBrk="1" hangingPunct="1"/>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Why consider SCC (cont.)</a:t>
            </a:r>
            <a:endParaRPr lang="en-US" dirty="0"/>
          </a:p>
        </p:txBody>
      </p:sp>
      <p:sp>
        <p:nvSpPr>
          <p:cNvPr id="3" name="Content Placeholder 2"/>
          <p:cNvSpPr>
            <a:spLocks noGrp="1"/>
          </p:cNvSpPr>
          <p:nvPr>
            <p:ph idx="1"/>
          </p:nvPr>
        </p:nvSpPr>
        <p:spPr/>
        <p:txBody>
          <a:bodyPr>
            <a:normAutofit lnSpcReduction="10000"/>
          </a:bodyPr>
          <a:lstStyle/>
          <a:p>
            <a:pPr marL="365760" indent="-256032" eaLnBrk="1" fontAlgn="auto" hangingPunct="1">
              <a:spcAft>
                <a:spcPts val="0"/>
              </a:spcAft>
              <a:buFont typeface="Wingdings 3"/>
              <a:buChar char=""/>
              <a:defRPr/>
            </a:pPr>
            <a:r>
              <a:rPr lang="en-US" dirty="0" smtClean="0"/>
              <a:t>All classes can be used towards completion of a associate degree, credential/certificate.</a:t>
            </a:r>
          </a:p>
          <a:p>
            <a:pPr marL="365760" indent="-256032" eaLnBrk="1" fontAlgn="auto" hangingPunct="1">
              <a:spcAft>
                <a:spcPts val="0"/>
              </a:spcAft>
              <a:buFont typeface="Wingdings 3"/>
              <a:buChar char=""/>
              <a:defRPr/>
            </a:pPr>
            <a:r>
              <a:rPr lang="en-US" dirty="0" smtClean="0"/>
              <a:t>Some classes may also count towards high school core class graduation requirements.</a:t>
            </a:r>
          </a:p>
          <a:p>
            <a:pPr marL="365760" indent="-256032" eaLnBrk="1" fontAlgn="auto" hangingPunct="1">
              <a:spcAft>
                <a:spcPts val="0"/>
              </a:spcAft>
              <a:buFont typeface="Wingdings 3"/>
              <a:buChar char=""/>
              <a:defRPr/>
            </a:pPr>
            <a:r>
              <a:rPr lang="en-US" dirty="0" smtClean="0"/>
              <a:t>Allows/Forces students the opportunity to learn to be a self-advocate.</a:t>
            </a:r>
          </a:p>
          <a:p>
            <a:pPr marL="365760" indent="-256032" eaLnBrk="1" fontAlgn="auto" hangingPunct="1">
              <a:spcAft>
                <a:spcPts val="0"/>
              </a:spcAft>
              <a:buFont typeface="Wingdings 3"/>
              <a:buChar char=""/>
              <a:defRPr/>
            </a:pPr>
            <a:r>
              <a:rPr lang="en-US" dirty="0" smtClean="0"/>
              <a:t>These are college courses that can build a good high school transcript.</a:t>
            </a:r>
          </a:p>
          <a:p>
            <a:pPr marL="365760" indent="-256032" eaLnBrk="1" fontAlgn="auto" hangingPunct="1">
              <a:spcAft>
                <a:spcPts val="0"/>
              </a:spcAft>
              <a:buFont typeface="Wingdings 3"/>
              <a:buChar char=""/>
              <a:defRPr/>
            </a:pPr>
            <a:r>
              <a:rPr lang="en-US" dirty="0" smtClean="0"/>
              <a:t>The more college credits students have before they get to college the more flexibility they may have when they get there.</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Why you </a:t>
            </a:r>
            <a:r>
              <a:rPr lang="en-US" dirty="0"/>
              <a:t>m</a:t>
            </a:r>
            <a:r>
              <a:rPr lang="en-US" dirty="0" smtClean="0"/>
              <a:t>ay NOT want to consider SCC right </a:t>
            </a:r>
            <a:r>
              <a:rPr lang="en-US" dirty="0"/>
              <a:t>n</a:t>
            </a:r>
            <a:r>
              <a:rPr lang="en-US" dirty="0" smtClean="0"/>
              <a:t>ow.</a:t>
            </a:r>
            <a:endParaRPr lang="en-US" dirty="0"/>
          </a:p>
        </p:txBody>
      </p:sp>
      <p:sp>
        <p:nvSpPr>
          <p:cNvPr id="13314" name="Content Placeholder 2"/>
          <p:cNvSpPr>
            <a:spLocks noGrp="1"/>
          </p:cNvSpPr>
          <p:nvPr>
            <p:ph idx="1"/>
          </p:nvPr>
        </p:nvSpPr>
        <p:spPr/>
        <p:txBody>
          <a:bodyPr>
            <a:normAutofit fontScale="70000" lnSpcReduction="20000"/>
          </a:bodyPr>
          <a:lstStyle/>
          <a:p>
            <a:pPr eaLnBrk="1" hangingPunct="1"/>
            <a:r>
              <a:rPr lang="en-US" sz="2600" dirty="0" smtClean="0"/>
              <a:t>Advance Placement (AP) classes may be a better option for you AND your schedule can’t accommodate both.</a:t>
            </a:r>
          </a:p>
          <a:p>
            <a:pPr eaLnBrk="1" hangingPunct="1"/>
            <a:r>
              <a:rPr lang="en-US" sz="2600" dirty="0" smtClean="0"/>
              <a:t>Career Technical Education (CTE) classes at PHS may be a better option for you AND your schedule can’t accommodate both.</a:t>
            </a:r>
          </a:p>
          <a:p>
            <a:pPr eaLnBrk="1" hangingPunct="1"/>
            <a:r>
              <a:rPr lang="en-US" sz="2600" dirty="0" smtClean="0"/>
              <a:t>Other elective classes at PHS may be more important to you, </a:t>
            </a:r>
            <a:r>
              <a:rPr lang="en-US" sz="2600" dirty="0" err="1" smtClean="0"/>
              <a:t>Exs</a:t>
            </a:r>
            <a:r>
              <a:rPr lang="en-US" sz="2600" dirty="0" smtClean="0"/>
              <a:t>. Orchestra, Band, Debate. AND your schedule can’t accommodate both.</a:t>
            </a:r>
          </a:p>
          <a:p>
            <a:pPr eaLnBrk="1" hangingPunct="1"/>
            <a:r>
              <a:rPr lang="en-US" sz="2600" dirty="0" smtClean="0"/>
              <a:t>Calendars for each school differ. (Ex. Spring Breaks may be different, end dates, etc.)</a:t>
            </a:r>
          </a:p>
          <a:p>
            <a:pPr eaLnBrk="1" hangingPunct="1"/>
            <a:r>
              <a:rPr lang="en-US" sz="2600" dirty="0" smtClean="0"/>
              <a:t>Not quite ready yet for college.  Please understand that this is ok.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Pitfalls…</a:t>
            </a:r>
            <a:endParaRPr lang="en-US" dirty="0"/>
          </a:p>
        </p:txBody>
      </p:sp>
      <p:sp>
        <p:nvSpPr>
          <p:cNvPr id="14338" name="Content Placeholder 2"/>
          <p:cNvSpPr>
            <a:spLocks noGrp="1"/>
          </p:cNvSpPr>
          <p:nvPr>
            <p:ph idx="1"/>
          </p:nvPr>
        </p:nvSpPr>
        <p:spPr/>
        <p:txBody>
          <a:bodyPr>
            <a:normAutofit fontScale="85000" lnSpcReduction="20000"/>
          </a:bodyPr>
          <a:lstStyle/>
          <a:p>
            <a:pPr eaLnBrk="1" hangingPunct="1"/>
            <a:r>
              <a:rPr lang="en-US" dirty="0" smtClean="0">
                <a:sym typeface="Wingdings" pitchFamily="2" charset="2"/>
              </a:rPr>
              <a:t>Poor Attendance</a:t>
            </a:r>
          </a:p>
          <a:p>
            <a:pPr eaLnBrk="1" hangingPunct="1"/>
            <a:r>
              <a:rPr lang="en-US" dirty="0" smtClean="0">
                <a:sym typeface="Wingdings" pitchFamily="2" charset="2"/>
              </a:rPr>
              <a:t>Poor Time-Management</a:t>
            </a:r>
          </a:p>
          <a:p>
            <a:pPr eaLnBrk="1" hangingPunct="1"/>
            <a:r>
              <a:rPr lang="en-US" dirty="0" smtClean="0">
                <a:sym typeface="Wingdings" pitchFamily="2" charset="2"/>
              </a:rPr>
              <a:t>Miss Due Dates on Assignments</a:t>
            </a:r>
          </a:p>
          <a:p>
            <a:pPr eaLnBrk="1" hangingPunct="1"/>
            <a:r>
              <a:rPr lang="en-US" dirty="0" smtClean="0">
                <a:sym typeface="Wingdings" pitchFamily="2" charset="2"/>
              </a:rPr>
              <a:t>Don’t Check PHS/SCC email</a:t>
            </a:r>
          </a:p>
          <a:p>
            <a:pPr eaLnBrk="1" hangingPunct="1"/>
            <a:r>
              <a:rPr lang="en-US" dirty="0" smtClean="0">
                <a:sym typeface="Wingdings" pitchFamily="2" charset="2"/>
              </a:rPr>
              <a:t>Not Communicating with Professors</a:t>
            </a:r>
          </a:p>
          <a:p>
            <a:pPr eaLnBrk="1" hangingPunct="1"/>
            <a:r>
              <a:rPr lang="en-US" dirty="0" smtClean="0">
                <a:sym typeface="Wingdings" pitchFamily="2" charset="2"/>
              </a:rPr>
              <a:t>Don’t use supports in place: Tutoring Center, Writing/Math Labs, Parents, Counselors etc.</a:t>
            </a:r>
          </a:p>
          <a:p>
            <a:pPr eaLnBrk="1" hangingPunct="1"/>
            <a:endParaRPr lang="en-US" dirty="0" smtClean="0">
              <a:sym typeface="Wingdings" pitchFamily="2" charset="2"/>
            </a:endParaRPr>
          </a:p>
          <a:p>
            <a:pPr eaLnBrk="1" hangingPunct="1"/>
            <a:r>
              <a:rPr lang="en-US" sz="2200" dirty="0" smtClean="0">
                <a:sym typeface="Wingdings" pitchFamily="2" charset="2"/>
              </a:rPr>
              <a:t>These issues will lead to being dropped from SCC classes!!  Drops have negative consequences on both SCC and PHS transcripts as well as athletic eligibility and possible future financial aid.</a:t>
            </a:r>
          </a:p>
          <a:p>
            <a:pPr eaLnBrk="1" hangingPunct="1"/>
            <a:endParaRPr lang="en-US" dirty="0" smtClean="0">
              <a:sym typeface="Wingdings" pitchFamily="2" charset="2"/>
            </a:endParaRPr>
          </a:p>
          <a:p>
            <a:pPr eaLnBrk="1" hangingPunct="1"/>
            <a:endParaRPr lang="en-US" dirty="0" smtClean="0">
              <a:sym typeface="Wingdings" pitchFamily="2" charset="2"/>
            </a:endParaRPr>
          </a:p>
          <a:p>
            <a:pPr eaLnBrk="1" hangingPunct="1"/>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500" dirty="0"/>
              <a:t>3</a:t>
            </a:r>
            <a:r>
              <a:rPr lang="en-US" sz="3500" dirty="0" smtClean="0"/>
              <a:t> Different Types of Courses at SCC	</a:t>
            </a:r>
            <a:endParaRPr lang="en-US" sz="3500" dirty="0"/>
          </a:p>
        </p:txBody>
      </p:sp>
      <p:sp>
        <p:nvSpPr>
          <p:cNvPr id="5" name="Content Placeholder 4"/>
          <p:cNvSpPr>
            <a:spLocks noGrp="1"/>
          </p:cNvSpPr>
          <p:nvPr>
            <p:ph idx="1"/>
          </p:nvPr>
        </p:nvSpPr>
        <p:spPr>
          <a:xfrm>
            <a:off x="1066800" y="2133600"/>
            <a:ext cx="6711654" cy="4195481"/>
          </a:xfrm>
        </p:spPr>
        <p:txBody>
          <a:bodyPr>
            <a:normAutofit fontScale="92500" lnSpcReduction="20000"/>
          </a:bodyPr>
          <a:lstStyle/>
          <a:p>
            <a:pPr marL="0" indent="0" algn="ctr">
              <a:buNone/>
            </a:pPr>
            <a:r>
              <a:rPr lang="en-US" sz="4400" dirty="0" smtClean="0"/>
              <a:t>Transfer</a:t>
            </a:r>
          </a:p>
          <a:p>
            <a:r>
              <a:rPr lang="en-US" dirty="0" smtClean="0">
                <a:solidFill>
                  <a:srgbClr val="FF0000"/>
                </a:solidFill>
              </a:rPr>
              <a:t>2.8 UNweighted GPA Required or College Ready Scores on ACT/SAT</a:t>
            </a:r>
          </a:p>
          <a:p>
            <a:pPr marL="0" indent="0">
              <a:buNone/>
            </a:pPr>
            <a:r>
              <a:rPr lang="en-US" sz="2000" dirty="0" smtClean="0"/>
              <a:t>*General Education courses</a:t>
            </a:r>
          </a:p>
          <a:p>
            <a:pPr>
              <a:buNone/>
            </a:pPr>
            <a:r>
              <a:rPr lang="en-US" sz="2000" dirty="0" smtClean="0"/>
              <a:t>*Weighted same as AP for your high school GPA</a:t>
            </a:r>
          </a:p>
          <a:p>
            <a:pPr>
              <a:buNone/>
            </a:pPr>
            <a:r>
              <a:rPr lang="en-US" sz="2000" dirty="0" smtClean="0"/>
              <a:t>*Transfer to NC Public schools w/ final grade of A, B, or C</a:t>
            </a:r>
          </a:p>
          <a:p>
            <a:pPr>
              <a:buNone/>
            </a:pPr>
            <a:r>
              <a:rPr lang="en-US" sz="2000" dirty="0" smtClean="0"/>
              <a:t>*Possibly transfer to out of state or private schools. (See each school for details on their credit transfer policies</a:t>
            </a:r>
            <a:r>
              <a:rPr lang="en-US" sz="2000" dirty="0" smtClean="0"/>
              <a:t>)</a:t>
            </a:r>
          </a:p>
          <a:p>
            <a:pPr>
              <a:buNone/>
            </a:pPr>
            <a:r>
              <a:rPr lang="en-US" sz="2000" dirty="0" smtClean="0"/>
              <a:t>*A few courses will count as the graduation requirement needed in high school.  Ex. 4</a:t>
            </a:r>
            <a:r>
              <a:rPr lang="en-US" sz="2000" baseline="30000" dirty="0" smtClean="0"/>
              <a:t>th</a:t>
            </a:r>
            <a:r>
              <a:rPr lang="en-US" sz="2000" dirty="0" smtClean="0"/>
              <a:t> Math</a:t>
            </a:r>
            <a:endParaRPr lang="en-US" sz="2000" dirty="0" smtClean="0"/>
          </a:p>
          <a:p>
            <a:pPr>
              <a:buNone/>
            </a:pPr>
            <a:r>
              <a:rPr lang="en-US" dirty="0">
                <a:hlinkClick r:id="rId2"/>
              </a:rPr>
              <a:t>Transfer Pathways</a:t>
            </a:r>
            <a:endParaRPr lang="en-US" dirty="0"/>
          </a:p>
          <a:p>
            <a:pPr>
              <a:buNone/>
            </a:pPr>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32349</TotalTime>
  <Words>2197</Words>
  <Application>Microsoft Office PowerPoint</Application>
  <PresentationFormat>On-screen Show (4:3)</PresentationFormat>
  <Paragraphs>175</Paragraphs>
  <Slides>33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Century Gothic</vt:lpstr>
      <vt:lpstr>Wingdings</vt:lpstr>
      <vt:lpstr>Wingdings 3</vt:lpstr>
      <vt:lpstr>Ion Boardroom</vt:lpstr>
      <vt:lpstr>SANDHILLS CAMPUS TOUR</vt:lpstr>
      <vt:lpstr>Career and College Promise (CCP)</vt:lpstr>
      <vt:lpstr>Quick Facts</vt:lpstr>
      <vt:lpstr>PURPOSE OF THE CAREER AND COLLEGE PROMISE PROGRAM</vt:lpstr>
      <vt:lpstr>Why consider Sandhills (SCC) while still in high school?</vt:lpstr>
      <vt:lpstr>Why consider SCC (cont.)</vt:lpstr>
      <vt:lpstr>Why you may NOT want to consider SCC right now.</vt:lpstr>
      <vt:lpstr>Pitfalls…</vt:lpstr>
      <vt:lpstr>3 Different Types of Courses at SCC </vt:lpstr>
      <vt:lpstr>3 Different Types of Courses at SCC</vt:lpstr>
      <vt:lpstr>3 Different Types of Courses at SCC</vt:lpstr>
      <vt:lpstr>PATHWAYS</vt:lpstr>
      <vt:lpstr>Registration Steps</vt:lpstr>
      <vt:lpstr>PowerPoint Presentation</vt:lpstr>
      <vt:lpstr>PowerPoint Presentation</vt:lpstr>
      <vt:lpstr>Registration Steps</vt:lpstr>
      <vt:lpstr>What if I don’t drive?  </vt:lpstr>
      <vt:lpstr>Examples of Possible Schedules </vt:lpstr>
      <vt:lpstr>PowerPoint Presentation</vt:lpstr>
      <vt:lpstr>PowerPoint Presentation</vt:lpstr>
      <vt:lpstr>PowerPoint Presentation</vt:lpstr>
      <vt:lpstr>College Courses Under 3Hrs </vt:lpstr>
      <vt:lpstr>Promise Scholarship Criteria</vt:lpstr>
      <vt:lpstr>FAQ’s </vt:lpstr>
      <vt:lpstr>FAQ’s</vt:lpstr>
      <vt:lpstr>FAQ’s</vt:lpstr>
      <vt:lpstr>FAQ’s</vt:lpstr>
      <vt:lpstr>FAQ’s </vt:lpstr>
      <vt:lpstr>FAQ’s </vt:lpstr>
      <vt:lpstr>FAQ’s</vt:lpstr>
      <vt:lpstr>FAQ’s </vt:lpstr>
      <vt:lpstr>FAQ’s </vt:lpstr>
      <vt:lpstr>Contact Information</vt:lpstr>
    </vt:vector>
  </TitlesOfParts>
  <Company>Moore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and College Promise (CCP)</dc:title>
  <dc:creator>jnewton</dc:creator>
  <cp:lastModifiedBy>Newton Josh</cp:lastModifiedBy>
  <cp:revision>203</cp:revision>
  <cp:lastPrinted>2022-03-03T15:20:30Z</cp:lastPrinted>
  <dcterms:created xsi:type="dcterms:W3CDTF">2017-08-18T12:42:46Z</dcterms:created>
  <dcterms:modified xsi:type="dcterms:W3CDTF">2023-02-15T19:49:29Z</dcterms:modified>
</cp:coreProperties>
</file>